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7" r:id="rId5"/>
    <p:sldId id="265" r:id="rId6"/>
    <p:sldId id="266" r:id="rId7"/>
    <p:sldId id="274" r:id="rId8"/>
    <p:sldId id="275" r:id="rId9"/>
    <p:sldId id="273" r:id="rId10"/>
    <p:sldId id="276" r:id="rId11"/>
    <p:sldId id="277" r:id="rId12"/>
    <p:sldId id="282" r:id="rId13"/>
    <p:sldId id="278" r:id="rId14"/>
    <p:sldId id="283" r:id="rId15"/>
    <p:sldId id="279" r:id="rId16"/>
    <p:sldId id="284" r:id="rId17"/>
    <p:sldId id="280" r:id="rId18"/>
    <p:sldId id="285" r:id="rId19"/>
    <p:sldId id="281" r:id="rId20"/>
    <p:sldId id="286" r:id="rId21"/>
    <p:sldId id="290" r:id="rId22"/>
    <p:sldId id="287" r:id="rId23"/>
    <p:sldId id="289" r:id="rId24"/>
    <p:sldId id="288" r:id="rId25"/>
    <p:sldId id="291" r:id="rId26"/>
    <p:sldId id="27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4C00"/>
    <a:srgbClr val="FF8B4C"/>
    <a:srgbClr val="1D42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78" autoAdjust="0"/>
    <p:restoredTop sz="94660"/>
  </p:normalViewPr>
  <p:slideViewPr>
    <p:cSldViewPr>
      <p:cViewPr varScale="1">
        <p:scale>
          <a:sx n="47" d="100"/>
          <a:sy n="47" d="100"/>
        </p:scale>
        <p:origin x="66" y="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69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BCB-425A-805A-EBA8CD71A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BCB-425A-805A-EBA8CD71A0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</c:v>
                </c:pt>
                <c:pt idx="1">
                  <c:v>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6-46D8-8B39-F8EDAA9B93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F6A-4501-9BD1-F8FB3AAC875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F6A-4501-9BD1-F8FB3AAC875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122</c:v>
                </c:pt>
                <c:pt idx="1">
                  <c:v>155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6-46D8-8B39-F8EDAA9B93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6-4994-B32E-89CA8F6DA60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6-4994-B32E-89CA8F6DA6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76</c:v>
                </c:pt>
                <c:pt idx="1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26-4994-B32E-89CA8F6DA6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6-4994-B32E-89CA8F6DA60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6-4994-B32E-89CA8F6DA6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190</c:v>
                </c:pt>
                <c:pt idx="1">
                  <c:v>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26-4994-B32E-89CA8F6DA6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E3-4D42-B87D-C6291F1EC98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E3-4D42-B87D-C6291F1EC98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164</c:v>
                </c:pt>
                <c:pt idx="1">
                  <c:v>196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6-46D8-8B39-F8EDAA9B93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6-4994-B32E-89CA8F6DA60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6-4994-B32E-89CA8F6DA6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114</c:v>
                </c:pt>
                <c:pt idx="1">
                  <c:v>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26-4994-B32E-89CA8F6DA6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5B05-4F04-BA58-AA6A1146FB3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05-4F04-BA58-AA6A1146FB3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</c:v>
                </c:pt>
                <c:pt idx="1">
                  <c:v>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6-46D8-8B39-F8EDAA9B93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6-4994-B32E-89CA8F6DA60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6-4994-B32E-89CA8F6DA6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53</c:v>
                </c:pt>
                <c:pt idx="1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26-4994-B32E-89CA8F6DA6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67F-48C7-ABB9-7A58CB93D52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67F-48C7-ABB9-7A58CB93D52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243</c:v>
                </c:pt>
                <c:pt idx="1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6-46D8-8B39-F8EDAA9B93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Shot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6-4994-B32E-89CA8F6DA60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6-4994-B32E-89CA8F6DA6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Made Shot</c:v>
                </c:pt>
                <c:pt idx="1">
                  <c:v>Missed Shot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180</c:v>
                </c:pt>
                <c:pt idx="1">
                  <c:v>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26-4994-B32E-89CA8F6DA6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image" Target="../media/image6.svg"/><Relationship Id="rId1" Type="http://schemas.openxmlformats.org/officeDocument/2006/relationships/image" Target="../media/image13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E3F6EC-DD83-4626-9A83-C28C76986BD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9BCA39B-C4F0-48E3-83C0-8A6A0DB738CD}">
      <dgm:prSet/>
      <dgm:spPr/>
      <dgm:t>
        <a:bodyPr/>
        <a:lstStyle/>
        <a:p>
          <a:r>
            <a:rPr lang="en-US"/>
            <a:t>Data diambil dari website NBA</a:t>
          </a:r>
        </a:p>
      </dgm:t>
    </dgm:pt>
    <dgm:pt modelId="{3FF0A131-EB99-4248-8F61-049E9341CE26}" type="parTrans" cxnId="{26161423-B276-4B46-A24F-0B29CA5436D2}">
      <dgm:prSet/>
      <dgm:spPr/>
      <dgm:t>
        <a:bodyPr/>
        <a:lstStyle/>
        <a:p>
          <a:endParaRPr lang="en-US"/>
        </a:p>
      </dgm:t>
    </dgm:pt>
    <dgm:pt modelId="{51E56A5D-09B7-4432-A4FE-052B7E65127F}" type="sibTrans" cxnId="{26161423-B276-4B46-A24F-0B29CA5436D2}">
      <dgm:prSet/>
      <dgm:spPr/>
      <dgm:t>
        <a:bodyPr/>
        <a:lstStyle/>
        <a:p>
          <a:endParaRPr lang="en-US"/>
        </a:p>
      </dgm:t>
    </dgm:pt>
    <dgm:pt modelId="{DBD25114-E49B-42A6-AD6D-E5A3CFA2FE35}">
      <dgm:prSet/>
      <dgm:spPr/>
      <dgm:t>
        <a:bodyPr/>
        <a:lstStyle/>
        <a:p>
          <a:r>
            <a:rPr lang="en-US" dirty="0" err="1"/>
            <a:t>Pemain</a:t>
          </a:r>
          <a:r>
            <a:rPr lang="en-US" dirty="0"/>
            <a:t> yang </a:t>
          </a:r>
          <a:r>
            <a:rPr lang="en-US" dirty="0" err="1"/>
            <a:t>diambil</a:t>
          </a:r>
          <a:r>
            <a:rPr lang="en-US" dirty="0"/>
            <a:t> </a:t>
          </a:r>
          <a:r>
            <a:rPr lang="en-US" dirty="0" err="1"/>
            <a:t>merupakan</a:t>
          </a:r>
          <a:r>
            <a:rPr lang="en-US" dirty="0"/>
            <a:t> </a:t>
          </a:r>
          <a:r>
            <a:rPr lang="en-US" dirty="0" err="1"/>
            <a:t>pemain</a:t>
          </a:r>
          <a:r>
            <a:rPr lang="en-US" dirty="0"/>
            <a:t> </a:t>
          </a:r>
          <a:r>
            <a:rPr lang="en-US" dirty="0" err="1"/>
            <a:t>dari</a:t>
          </a:r>
          <a:r>
            <a:rPr lang="en-US" dirty="0"/>
            <a:t> 2 </a:t>
          </a:r>
          <a:r>
            <a:rPr lang="en-US" dirty="0" err="1"/>
            <a:t>tim</a:t>
          </a:r>
          <a:r>
            <a:rPr lang="en-US" dirty="0"/>
            <a:t> yang </a:t>
          </a:r>
          <a:r>
            <a:rPr lang="en-US" dirty="0" err="1"/>
            <a:t>bermain</a:t>
          </a:r>
          <a:r>
            <a:rPr lang="en-US" dirty="0"/>
            <a:t> </a:t>
          </a:r>
          <a:r>
            <a:rPr lang="en-US" dirty="0" err="1"/>
            <a:t>hingga</a:t>
          </a:r>
          <a:r>
            <a:rPr lang="en-US" dirty="0"/>
            <a:t> </a:t>
          </a:r>
          <a:r>
            <a:rPr lang="en-US" dirty="0" err="1"/>
            <a:t>babak</a:t>
          </a:r>
          <a:r>
            <a:rPr lang="en-US" dirty="0"/>
            <a:t> final playoff 2018-2019 (Golden State Warriors &amp; Toronto Raptors) </a:t>
          </a:r>
          <a:r>
            <a:rPr lang="en-US" dirty="0" err="1"/>
            <a:t>dengan</a:t>
          </a:r>
          <a:r>
            <a:rPr lang="en-US" dirty="0"/>
            <a:t> </a:t>
          </a:r>
          <a:r>
            <a:rPr lang="en-US" dirty="0" err="1"/>
            <a:t>rataan</a:t>
          </a:r>
          <a:r>
            <a:rPr lang="en-US" dirty="0"/>
            <a:t> </a:t>
          </a:r>
          <a:r>
            <a:rPr lang="en-US" dirty="0" err="1"/>
            <a:t>waktu</a:t>
          </a:r>
          <a:r>
            <a:rPr lang="en-US" dirty="0"/>
            <a:t> </a:t>
          </a:r>
          <a:r>
            <a:rPr lang="en-US" dirty="0" err="1"/>
            <a:t>bermain</a:t>
          </a:r>
          <a:r>
            <a:rPr lang="en-US" dirty="0"/>
            <a:t> </a:t>
          </a:r>
          <a:r>
            <a:rPr lang="en-US" u="sng" dirty="0"/>
            <a:t>&gt;</a:t>
          </a:r>
          <a:r>
            <a:rPr lang="en-US" dirty="0"/>
            <a:t> 24 </a:t>
          </a:r>
          <a:r>
            <a:rPr lang="en-US" dirty="0" err="1"/>
            <a:t>menit</a:t>
          </a:r>
          <a:r>
            <a:rPr lang="en-US" dirty="0"/>
            <a:t> (</a:t>
          </a:r>
          <a:r>
            <a:rPr lang="en-US" dirty="0" err="1"/>
            <a:t>separuh</a:t>
          </a:r>
          <a:r>
            <a:rPr lang="en-US" dirty="0"/>
            <a:t> </a:t>
          </a:r>
          <a:r>
            <a:rPr lang="en-US" dirty="0" err="1"/>
            <a:t>pertandingan</a:t>
          </a:r>
          <a:r>
            <a:rPr lang="en-US" dirty="0"/>
            <a:t>)</a:t>
          </a:r>
        </a:p>
      </dgm:t>
    </dgm:pt>
    <dgm:pt modelId="{6BBADE61-2336-47FC-AA52-7B5EF219E1C4}" type="parTrans" cxnId="{72E6B442-1F56-482C-9D40-4BFC624B9130}">
      <dgm:prSet/>
      <dgm:spPr/>
      <dgm:t>
        <a:bodyPr/>
        <a:lstStyle/>
        <a:p>
          <a:endParaRPr lang="en-US"/>
        </a:p>
      </dgm:t>
    </dgm:pt>
    <dgm:pt modelId="{71418800-6449-4869-A093-BD4CB8E8751E}" type="sibTrans" cxnId="{72E6B442-1F56-482C-9D40-4BFC624B9130}">
      <dgm:prSet/>
      <dgm:spPr/>
      <dgm:t>
        <a:bodyPr/>
        <a:lstStyle/>
        <a:p>
          <a:endParaRPr lang="en-US"/>
        </a:p>
      </dgm:t>
    </dgm:pt>
    <dgm:pt modelId="{B7F64CA2-364B-4C47-A1FD-E39F3B703274}">
      <dgm:prSet/>
      <dgm:spPr/>
      <dgm:t>
        <a:bodyPr/>
        <a:lstStyle/>
        <a:p>
          <a:r>
            <a:rPr lang="en-US"/>
            <a:t>Berdasarkan filter diatas didapatkan 10 pemain, dimana 4 diantaranya merupakan pemain Golden State Warriors dan 6 pemain merupakan pemain Toronto Raptors</a:t>
          </a:r>
        </a:p>
      </dgm:t>
    </dgm:pt>
    <dgm:pt modelId="{DEF61EB5-4003-4A1E-A40D-680CBE80CA7D}" type="parTrans" cxnId="{A10B1BD7-6209-4C72-B803-E8EAC46BF36C}">
      <dgm:prSet/>
      <dgm:spPr/>
      <dgm:t>
        <a:bodyPr/>
        <a:lstStyle/>
        <a:p>
          <a:endParaRPr lang="en-US"/>
        </a:p>
      </dgm:t>
    </dgm:pt>
    <dgm:pt modelId="{DFA0D5D5-CBE7-435A-9A8D-C3064359F9C5}" type="sibTrans" cxnId="{A10B1BD7-6209-4C72-B803-E8EAC46BF36C}">
      <dgm:prSet/>
      <dgm:spPr/>
      <dgm:t>
        <a:bodyPr/>
        <a:lstStyle/>
        <a:p>
          <a:endParaRPr lang="en-US"/>
        </a:p>
      </dgm:t>
    </dgm:pt>
    <dgm:pt modelId="{878825FF-A0FA-4B4C-8E2F-65D4A69B8944}">
      <dgm:prSet/>
      <dgm:spPr/>
      <dgm:t>
        <a:bodyPr/>
        <a:lstStyle/>
        <a:p>
          <a:r>
            <a:rPr lang="en-US"/>
            <a:t>Data mengenai berhasil/tidaknya tembakan pemain yang lolos filter tersebut akan dilihat rangkaiannya, dan dibagi menjadi 4, yaitu:</a:t>
          </a:r>
        </a:p>
      </dgm:t>
    </dgm:pt>
    <dgm:pt modelId="{532C85C9-952B-4EBB-BE0C-A9D5EBF8D348}" type="parTrans" cxnId="{5163EC33-661B-4994-96CA-1B7E2A93167B}">
      <dgm:prSet/>
      <dgm:spPr/>
      <dgm:t>
        <a:bodyPr/>
        <a:lstStyle/>
        <a:p>
          <a:endParaRPr lang="en-US"/>
        </a:p>
      </dgm:t>
    </dgm:pt>
    <dgm:pt modelId="{0B1EFAB9-2F8C-4792-931C-15EE4B0682BA}" type="sibTrans" cxnId="{5163EC33-661B-4994-96CA-1B7E2A93167B}">
      <dgm:prSet/>
      <dgm:spPr/>
      <dgm:t>
        <a:bodyPr/>
        <a:lstStyle/>
        <a:p>
          <a:endParaRPr lang="en-US"/>
        </a:p>
      </dgm:t>
    </dgm:pt>
    <dgm:pt modelId="{A5E3870F-4A26-4F00-A7E3-A8FD40D6E677}">
      <dgm:prSet/>
      <dgm:spPr/>
      <dgm:t>
        <a:bodyPr/>
        <a:lstStyle/>
        <a:p>
          <a:r>
            <a:rPr lang="en-US"/>
            <a:t>Missed Shot - Made Shot</a:t>
          </a:r>
        </a:p>
      </dgm:t>
    </dgm:pt>
    <dgm:pt modelId="{12BE8AD8-A6BF-49F0-9B82-ACD1BD4E665E}" type="parTrans" cxnId="{B9C924D1-7C8E-4B24-B9FA-2BD5C357C314}">
      <dgm:prSet/>
      <dgm:spPr/>
      <dgm:t>
        <a:bodyPr/>
        <a:lstStyle/>
        <a:p>
          <a:endParaRPr lang="en-US"/>
        </a:p>
      </dgm:t>
    </dgm:pt>
    <dgm:pt modelId="{5EF5CA56-54E1-48E4-8845-4657AC4EE9F9}" type="sibTrans" cxnId="{B9C924D1-7C8E-4B24-B9FA-2BD5C357C314}">
      <dgm:prSet/>
      <dgm:spPr/>
      <dgm:t>
        <a:bodyPr/>
        <a:lstStyle/>
        <a:p>
          <a:endParaRPr lang="en-US"/>
        </a:p>
      </dgm:t>
    </dgm:pt>
    <dgm:pt modelId="{EC39EE23-41AC-4267-813D-CEB22C19A96B}">
      <dgm:prSet/>
      <dgm:spPr/>
      <dgm:t>
        <a:bodyPr/>
        <a:lstStyle/>
        <a:p>
          <a:r>
            <a:rPr lang="en-US"/>
            <a:t>Missed Shot - Missed Shot</a:t>
          </a:r>
        </a:p>
      </dgm:t>
    </dgm:pt>
    <dgm:pt modelId="{BB8098F1-5388-494C-9B93-0F27B0403108}" type="parTrans" cxnId="{F3CB0369-3A54-42F5-9B6C-828843D41BEA}">
      <dgm:prSet/>
      <dgm:spPr/>
      <dgm:t>
        <a:bodyPr/>
        <a:lstStyle/>
        <a:p>
          <a:endParaRPr lang="en-US"/>
        </a:p>
      </dgm:t>
    </dgm:pt>
    <dgm:pt modelId="{AF1C221B-0692-4D03-A955-8BE429E24F8F}" type="sibTrans" cxnId="{F3CB0369-3A54-42F5-9B6C-828843D41BEA}">
      <dgm:prSet/>
      <dgm:spPr/>
      <dgm:t>
        <a:bodyPr/>
        <a:lstStyle/>
        <a:p>
          <a:endParaRPr lang="en-US"/>
        </a:p>
      </dgm:t>
    </dgm:pt>
    <dgm:pt modelId="{801527EC-0BB4-4D44-BE19-92BBD8A19E09}">
      <dgm:prSet/>
      <dgm:spPr/>
      <dgm:t>
        <a:bodyPr/>
        <a:lstStyle/>
        <a:p>
          <a:r>
            <a:rPr lang="en-US"/>
            <a:t>Made Shot - Made Shot</a:t>
          </a:r>
        </a:p>
      </dgm:t>
    </dgm:pt>
    <dgm:pt modelId="{340104CE-DD26-4283-A272-703570D65E1F}" type="parTrans" cxnId="{BDBE9383-E3F3-4782-9FAB-907CC4C13C22}">
      <dgm:prSet/>
      <dgm:spPr/>
      <dgm:t>
        <a:bodyPr/>
        <a:lstStyle/>
        <a:p>
          <a:endParaRPr lang="en-US"/>
        </a:p>
      </dgm:t>
    </dgm:pt>
    <dgm:pt modelId="{30B2F190-0C7F-4C31-B5DA-6524D07EC081}" type="sibTrans" cxnId="{BDBE9383-E3F3-4782-9FAB-907CC4C13C22}">
      <dgm:prSet/>
      <dgm:spPr/>
      <dgm:t>
        <a:bodyPr/>
        <a:lstStyle/>
        <a:p>
          <a:endParaRPr lang="en-US"/>
        </a:p>
      </dgm:t>
    </dgm:pt>
    <dgm:pt modelId="{C9F33805-E020-4C1B-A86C-AD78700635CF}">
      <dgm:prSet/>
      <dgm:spPr/>
      <dgm:t>
        <a:bodyPr/>
        <a:lstStyle/>
        <a:p>
          <a:r>
            <a:rPr lang="en-US"/>
            <a:t>Made Shot – Missed Shot</a:t>
          </a:r>
        </a:p>
      </dgm:t>
    </dgm:pt>
    <dgm:pt modelId="{B7015603-DE8B-4477-A035-ADDB4C0331A1}" type="parTrans" cxnId="{F6303A77-381B-45D6-A68F-B219EA373F33}">
      <dgm:prSet/>
      <dgm:spPr/>
      <dgm:t>
        <a:bodyPr/>
        <a:lstStyle/>
        <a:p>
          <a:endParaRPr lang="en-US"/>
        </a:p>
      </dgm:t>
    </dgm:pt>
    <dgm:pt modelId="{E1F44219-805C-4220-AFCE-14DF761AB429}" type="sibTrans" cxnId="{F6303A77-381B-45D6-A68F-B219EA373F33}">
      <dgm:prSet/>
      <dgm:spPr/>
      <dgm:t>
        <a:bodyPr/>
        <a:lstStyle/>
        <a:p>
          <a:endParaRPr lang="en-US"/>
        </a:p>
      </dgm:t>
    </dgm:pt>
    <dgm:pt modelId="{0AB61E2D-C1DF-48CA-A879-FEDC3AC30BD7}" type="pres">
      <dgm:prSet presAssocID="{4BE3F6EC-DD83-4626-9A83-C28C76986BD8}" presName="root" presStyleCnt="0">
        <dgm:presLayoutVars>
          <dgm:dir/>
          <dgm:resizeHandles val="exact"/>
        </dgm:presLayoutVars>
      </dgm:prSet>
      <dgm:spPr/>
    </dgm:pt>
    <dgm:pt modelId="{DFD834E9-6138-4A8F-8E16-FFDF3542BAEB}" type="pres">
      <dgm:prSet presAssocID="{49BCA39B-C4F0-48E3-83C0-8A6A0DB738CD}" presName="compNode" presStyleCnt="0"/>
      <dgm:spPr/>
    </dgm:pt>
    <dgm:pt modelId="{EBC1789F-E69D-499E-B2BE-D1B4CFF21092}" type="pres">
      <dgm:prSet presAssocID="{49BCA39B-C4F0-48E3-83C0-8A6A0DB738CD}" presName="bgRect" presStyleLbl="bgShp" presStyleIdx="0" presStyleCnt="4"/>
      <dgm:spPr>
        <a:solidFill>
          <a:schemeClr val="accent3">
            <a:lumMod val="60000"/>
            <a:lumOff val="40000"/>
          </a:schemeClr>
        </a:solidFill>
      </dgm:spPr>
    </dgm:pt>
    <dgm:pt modelId="{F2F0D1F6-5B26-4C41-8DE8-9DDA20A0655D}" type="pres">
      <dgm:prSet presAssocID="{49BCA39B-C4F0-48E3-83C0-8A6A0DB738C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8642E070-9078-4088-AA53-193103A052CF}" type="pres">
      <dgm:prSet presAssocID="{49BCA39B-C4F0-48E3-83C0-8A6A0DB738CD}" presName="spaceRect" presStyleCnt="0"/>
      <dgm:spPr/>
    </dgm:pt>
    <dgm:pt modelId="{B2F2E537-3339-44CA-803E-D3E8A3AFAF69}" type="pres">
      <dgm:prSet presAssocID="{49BCA39B-C4F0-48E3-83C0-8A6A0DB738CD}" presName="parTx" presStyleLbl="revTx" presStyleIdx="0" presStyleCnt="5">
        <dgm:presLayoutVars>
          <dgm:chMax val="0"/>
          <dgm:chPref val="0"/>
        </dgm:presLayoutVars>
      </dgm:prSet>
      <dgm:spPr/>
    </dgm:pt>
    <dgm:pt modelId="{075A7A41-E51B-41DF-8465-77418101A9EC}" type="pres">
      <dgm:prSet presAssocID="{51E56A5D-09B7-4432-A4FE-052B7E65127F}" presName="sibTrans" presStyleCnt="0"/>
      <dgm:spPr/>
    </dgm:pt>
    <dgm:pt modelId="{3A2C2195-C22A-4494-B937-AA5C9F916E69}" type="pres">
      <dgm:prSet presAssocID="{DBD25114-E49B-42A6-AD6D-E5A3CFA2FE35}" presName="compNode" presStyleCnt="0"/>
      <dgm:spPr/>
    </dgm:pt>
    <dgm:pt modelId="{85EF7901-BD4F-4DCD-8443-8593E8C9EED5}" type="pres">
      <dgm:prSet presAssocID="{DBD25114-E49B-42A6-AD6D-E5A3CFA2FE35}" presName="bgRect" presStyleLbl="bgShp" presStyleIdx="1" presStyleCnt="4"/>
      <dgm:spPr>
        <a:solidFill>
          <a:schemeClr val="accent3">
            <a:lumMod val="60000"/>
            <a:lumOff val="40000"/>
          </a:schemeClr>
        </a:solidFill>
      </dgm:spPr>
    </dgm:pt>
    <dgm:pt modelId="{12E5B2C7-D340-40F6-8297-9DB201C8B983}" type="pres">
      <dgm:prSet presAssocID="{DBD25114-E49B-42A6-AD6D-E5A3CFA2FE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ketball"/>
        </a:ext>
      </dgm:extLst>
    </dgm:pt>
    <dgm:pt modelId="{B9EEA95F-547E-442F-BF7A-FF0FD2BB7A2A}" type="pres">
      <dgm:prSet presAssocID="{DBD25114-E49B-42A6-AD6D-E5A3CFA2FE35}" presName="spaceRect" presStyleCnt="0"/>
      <dgm:spPr/>
    </dgm:pt>
    <dgm:pt modelId="{8E37A5B5-43FE-4CEE-BD3B-0F2C7885F494}" type="pres">
      <dgm:prSet presAssocID="{DBD25114-E49B-42A6-AD6D-E5A3CFA2FE35}" presName="parTx" presStyleLbl="revTx" presStyleIdx="1" presStyleCnt="5">
        <dgm:presLayoutVars>
          <dgm:chMax val="0"/>
          <dgm:chPref val="0"/>
        </dgm:presLayoutVars>
      </dgm:prSet>
      <dgm:spPr/>
    </dgm:pt>
    <dgm:pt modelId="{148059B1-4874-4F6A-84AC-73BF55198D1D}" type="pres">
      <dgm:prSet presAssocID="{71418800-6449-4869-A093-BD4CB8E8751E}" presName="sibTrans" presStyleCnt="0"/>
      <dgm:spPr/>
    </dgm:pt>
    <dgm:pt modelId="{0B00D6C8-67EB-4E3A-901D-7336B6524696}" type="pres">
      <dgm:prSet presAssocID="{B7F64CA2-364B-4C47-A1FD-E39F3B703274}" presName="compNode" presStyleCnt="0"/>
      <dgm:spPr/>
    </dgm:pt>
    <dgm:pt modelId="{361F123F-F458-4587-B6F3-ECA266671B15}" type="pres">
      <dgm:prSet presAssocID="{B7F64CA2-364B-4C47-A1FD-E39F3B703274}" presName="bgRect" presStyleLbl="bgShp" presStyleIdx="2" presStyleCnt="4"/>
      <dgm:spPr>
        <a:solidFill>
          <a:schemeClr val="accent3">
            <a:lumMod val="60000"/>
            <a:lumOff val="40000"/>
          </a:schemeClr>
        </a:solidFill>
      </dgm:spPr>
    </dgm:pt>
    <dgm:pt modelId="{546BBFD0-6859-4F11-9DB0-3C8534F3C3D0}" type="pres">
      <dgm:prSet presAssocID="{B7F64CA2-364B-4C47-A1FD-E39F3B70327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BFB08500-C60C-4216-A9E6-DC6038BB7053}" type="pres">
      <dgm:prSet presAssocID="{B7F64CA2-364B-4C47-A1FD-E39F3B703274}" presName="spaceRect" presStyleCnt="0"/>
      <dgm:spPr/>
    </dgm:pt>
    <dgm:pt modelId="{A34E2585-FBD3-4909-BF31-2643791E2CAA}" type="pres">
      <dgm:prSet presAssocID="{B7F64CA2-364B-4C47-A1FD-E39F3B703274}" presName="parTx" presStyleLbl="revTx" presStyleIdx="2" presStyleCnt="5">
        <dgm:presLayoutVars>
          <dgm:chMax val="0"/>
          <dgm:chPref val="0"/>
        </dgm:presLayoutVars>
      </dgm:prSet>
      <dgm:spPr/>
    </dgm:pt>
    <dgm:pt modelId="{1FB14D9D-E85E-4FB1-BDD1-29F87B4AE527}" type="pres">
      <dgm:prSet presAssocID="{DFA0D5D5-CBE7-435A-9A8D-C3064359F9C5}" presName="sibTrans" presStyleCnt="0"/>
      <dgm:spPr/>
    </dgm:pt>
    <dgm:pt modelId="{A90EEC0C-CE2E-4FB9-879D-43067F5D8B7A}" type="pres">
      <dgm:prSet presAssocID="{878825FF-A0FA-4B4C-8E2F-65D4A69B8944}" presName="compNode" presStyleCnt="0"/>
      <dgm:spPr/>
    </dgm:pt>
    <dgm:pt modelId="{500EE28E-0C10-460E-87D3-3409371BC27C}" type="pres">
      <dgm:prSet presAssocID="{878825FF-A0FA-4B4C-8E2F-65D4A69B8944}" presName="bgRect" presStyleLbl="bgShp" presStyleIdx="3" presStyleCnt="4"/>
      <dgm:spPr>
        <a:solidFill>
          <a:schemeClr val="accent3">
            <a:lumMod val="60000"/>
            <a:lumOff val="40000"/>
          </a:schemeClr>
        </a:solidFill>
      </dgm:spPr>
    </dgm:pt>
    <dgm:pt modelId="{FF58259F-AB38-4F0C-B74B-317D2697A7F9}" type="pres">
      <dgm:prSet presAssocID="{878825FF-A0FA-4B4C-8E2F-65D4A69B894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ght Pointing Backhand Index"/>
        </a:ext>
      </dgm:extLst>
    </dgm:pt>
    <dgm:pt modelId="{52E7E989-DF30-4441-A05D-E17713627A37}" type="pres">
      <dgm:prSet presAssocID="{878825FF-A0FA-4B4C-8E2F-65D4A69B8944}" presName="spaceRect" presStyleCnt="0"/>
      <dgm:spPr/>
    </dgm:pt>
    <dgm:pt modelId="{C7E2A81E-24DF-4B3B-8D47-A5E151E1B5C7}" type="pres">
      <dgm:prSet presAssocID="{878825FF-A0FA-4B4C-8E2F-65D4A69B8944}" presName="parTx" presStyleLbl="revTx" presStyleIdx="3" presStyleCnt="5">
        <dgm:presLayoutVars>
          <dgm:chMax val="0"/>
          <dgm:chPref val="0"/>
        </dgm:presLayoutVars>
      </dgm:prSet>
      <dgm:spPr/>
    </dgm:pt>
    <dgm:pt modelId="{AB205BAD-3DCD-4089-8903-834D1D1F1251}" type="pres">
      <dgm:prSet presAssocID="{878825FF-A0FA-4B4C-8E2F-65D4A69B8944}" presName="desTx" presStyleLbl="revTx" presStyleIdx="4" presStyleCnt="5">
        <dgm:presLayoutVars/>
      </dgm:prSet>
      <dgm:spPr/>
    </dgm:pt>
  </dgm:ptLst>
  <dgm:cxnLst>
    <dgm:cxn modelId="{05FAA705-67FE-47BB-ABBF-868E8F1898D2}" type="presOf" srcId="{B7F64CA2-364B-4C47-A1FD-E39F3B703274}" destId="{A34E2585-FBD3-4909-BF31-2643791E2CAA}" srcOrd="0" destOrd="0" presId="urn:microsoft.com/office/officeart/2018/2/layout/IconVerticalSolidList"/>
    <dgm:cxn modelId="{90A04906-B5B2-4662-A070-7D5C845238F2}" type="presOf" srcId="{EC39EE23-41AC-4267-813D-CEB22C19A96B}" destId="{AB205BAD-3DCD-4089-8903-834D1D1F1251}" srcOrd="0" destOrd="1" presId="urn:microsoft.com/office/officeart/2018/2/layout/IconVerticalSolidList"/>
    <dgm:cxn modelId="{26161423-B276-4B46-A24F-0B29CA5436D2}" srcId="{4BE3F6EC-DD83-4626-9A83-C28C76986BD8}" destId="{49BCA39B-C4F0-48E3-83C0-8A6A0DB738CD}" srcOrd="0" destOrd="0" parTransId="{3FF0A131-EB99-4248-8F61-049E9341CE26}" sibTransId="{51E56A5D-09B7-4432-A4FE-052B7E65127F}"/>
    <dgm:cxn modelId="{5163EC33-661B-4994-96CA-1B7E2A93167B}" srcId="{4BE3F6EC-DD83-4626-9A83-C28C76986BD8}" destId="{878825FF-A0FA-4B4C-8E2F-65D4A69B8944}" srcOrd="3" destOrd="0" parTransId="{532C85C9-952B-4EBB-BE0C-A9D5EBF8D348}" sibTransId="{0B1EFAB9-2F8C-4792-931C-15EE4B0682BA}"/>
    <dgm:cxn modelId="{2F984734-581E-4129-82D0-2FC4427458AE}" type="presOf" srcId="{801527EC-0BB4-4D44-BE19-92BBD8A19E09}" destId="{AB205BAD-3DCD-4089-8903-834D1D1F1251}" srcOrd="0" destOrd="2" presId="urn:microsoft.com/office/officeart/2018/2/layout/IconVerticalSolidList"/>
    <dgm:cxn modelId="{9EF8C937-6E1F-4E55-AE8C-8752661F2829}" type="presOf" srcId="{A5E3870F-4A26-4F00-A7E3-A8FD40D6E677}" destId="{AB205BAD-3DCD-4089-8903-834D1D1F1251}" srcOrd="0" destOrd="0" presId="urn:microsoft.com/office/officeart/2018/2/layout/IconVerticalSolidList"/>
    <dgm:cxn modelId="{72E6B442-1F56-482C-9D40-4BFC624B9130}" srcId="{4BE3F6EC-DD83-4626-9A83-C28C76986BD8}" destId="{DBD25114-E49B-42A6-AD6D-E5A3CFA2FE35}" srcOrd="1" destOrd="0" parTransId="{6BBADE61-2336-47FC-AA52-7B5EF219E1C4}" sibTransId="{71418800-6449-4869-A093-BD4CB8E8751E}"/>
    <dgm:cxn modelId="{A9783548-063D-4444-8B94-F2F7E4CD8941}" type="presOf" srcId="{C9F33805-E020-4C1B-A86C-AD78700635CF}" destId="{AB205BAD-3DCD-4089-8903-834D1D1F1251}" srcOrd="0" destOrd="3" presId="urn:microsoft.com/office/officeart/2018/2/layout/IconVerticalSolidList"/>
    <dgm:cxn modelId="{F3CB0369-3A54-42F5-9B6C-828843D41BEA}" srcId="{878825FF-A0FA-4B4C-8E2F-65D4A69B8944}" destId="{EC39EE23-41AC-4267-813D-CEB22C19A96B}" srcOrd="1" destOrd="0" parTransId="{BB8098F1-5388-494C-9B93-0F27B0403108}" sibTransId="{AF1C221B-0692-4D03-A955-8BE429E24F8F}"/>
    <dgm:cxn modelId="{F6303A77-381B-45D6-A68F-B219EA373F33}" srcId="{878825FF-A0FA-4B4C-8E2F-65D4A69B8944}" destId="{C9F33805-E020-4C1B-A86C-AD78700635CF}" srcOrd="3" destOrd="0" parTransId="{B7015603-DE8B-4477-A035-ADDB4C0331A1}" sibTransId="{E1F44219-805C-4220-AFCE-14DF761AB429}"/>
    <dgm:cxn modelId="{BDBE9383-E3F3-4782-9FAB-907CC4C13C22}" srcId="{878825FF-A0FA-4B4C-8E2F-65D4A69B8944}" destId="{801527EC-0BB4-4D44-BE19-92BBD8A19E09}" srcOrd="2" destOrd="0" parTransId="{340104CE-DD26-4283-A272-703570D65E1F}" sibTransId="{30B2F190-0C7F-4C31-B5DA-6524D07EC081}"/>
    <dgm:cxn modelId="{5CD90893-DAE9-4E44-A2D5-19DBD6018CC5}" type="presOf" srcId="{4BE3F6EC-DD83-4626-9A83-C28C76986BD8}" destId="{0AB61E2D-C1DF-48CA-A879-FEDC3AC30BD7}" srcOrd="0" destOrd="0" presId="urn:microsoft.com/office/officeart/2018/2/layout/IconVerticalSolidList"/>
    <dgm:cxn modelId="{626C28AE-C5FA-4AC6-A415-721922078CD4}" type="presOf" srcId="{DBD25114-E49B-42A6-AD6D-E5A3CFA2FE35}" destId="{8E37A5B5-43FE-4CEE-BD3B-0F2C7885F494}" srcOrd="0" destOrd="0" presId="urn:microsoft.com/office/officeart/2018/2/layout/IconVerticalSolidList"/>
    <dgm:cxn modelId="{6B72EDBE-88D3-46B3-B686-E281272AC28E}" type="presOf" srcId="{49BCA39B-C4F0-48E3-83C0-8A6A0DB738CD}" destId="{B2F2E537-3339-44CA-803E-D3E8A3AFAF69}" srcOrd="0" destOrd="0" presId="urn:microsoft.com/office/officeart/2018/2/layout/IconVerticalSolidList"/>
    <dgm:cxn modelId="{B9C924D1-7C8E-4B24-B9FA-2BD5C357C314}" srcId="{878825FF-A0FA-4B4C-8E2F-65D4A69B8944}" destId="{A5E3870F-4A26-4F00-A7E3-A8FD40D6E677}" srcOrd="0" destOrd="0" parTransId="{12BE8AD8-A6BF-49F0-9B82-ACD1BD4E665E}" sibTransId="{5EF5CA56-54E1-48E4-8845-4657AC4EE9F9}"/>
    <dgm:cxn modelId="{A10B1BD7-6209-4C72-B803-E8EAC46BF36C}" srcId="{4BE3F6EC-DD83-4626-9A83-C28C76986BD8}" destId="{B7F64CA2-364B-4C47-A1FD-E39F3B703274}" srcOrd="2" destOrd="0" parTransId="{DEF61EB5-4003-4A1E-A40D-680CBE80CA7D}" sibTransId="{DFA0D5D5-CBE7-435A-9A8D-C3064359F9C5}"/>
    <dgm:cxn modelId="{16CF84F1-40C0-4758-85D6-741352677F22}" type="presOf" srcId="{878825FF-A0FA-4B4C-8E2F-65D4A69B8944}" destId="{C7E2A81E-24DF-4B3B-8D47-A5E151E1B5C7}" srcOrd="0" destOrd="0" presId="urn:microsoft.com/office/officeart/2018/2/layout/IconVerticalSolidList"/>
    <dgm:cxn modelId="{2E658DDC-8279-4B04-AD40-196E2FAC6400}" type="presParOf" srcId="{0AB61E2D-C1DF-48CA-A879-FEDC3AC30BD7}" destId="{DFD834E9-6138-4A8F-8E16-FFDF3542BAEB}" srcOrd="0" destOrd="0" presId="urn:microsoft.com/office/officeart/2018/2/layout/IconVerticalSolidList"/>
    <dgm:cxn modelId="{BBE5C9C9-6D2A-4821-9FBC-E4A40E671D44}" type="presParOf" srcId="{DFD834E9-6138-4A8F-8E16-FFDF3542BAEB}" destId="{EBC1789F-E69D-499E-B2BE-D1B4CFF21092}" srcOrd="0" destOrd="0" presId="urn:microsoft.com/office/officeart/2018/2/layout/IconVerticalSolidList"/>
    <dgm:cxn modelId="{720211AD-AC6A-4293-861E-8C075F37F4EB}" type="presParOf" srcId="{DFD834E9-6138-4A8F-8E16-FFDF3542BAEB}" destId="{F2F0D1F6-5B26-4C41-8DE8-9DDA20A0655D}" srcOrd="1" destOrd="0" presId="urn:microsoft.com/office/officeart/2018/2/layout/IconVerticalSolidList"/>
    <dgm:cxn modelId="{1943B05A-FB0D-43B0-95E7-CF595100F2CC}" type="presParOf" srcId="{DFD834E9-6138-4A8F-8E16-FFDF3542BAEB}" destId="{8642E070-9078-4088-AA53-193103A052CF}" srcOrd="2" destOrd="0" presId="urn:microsoft.com/office/officeart/2018/2/layout/IconVerticalSolidList"/>
    <dgm:cxn modelId="{77679E5D-417C-4B14-A42C-7A6E44835C99}" type="presParOf" srcId="{DFD834E9-6138-4A8F-8E16-FFDF3542BAEB}" destId="{B2F2E537-3339-44CA-803E-D3E8A3AFAF69}" srcOrd="3" destOrd="0" presId="urn:microsoft.com/office/officeart/2018/2/layout/IconVerticalSolidList"/>
    <dgm:cxn modelId="{CBB40CE3-41DF-4D1C-BFE3-C3929E1A6FC9}" type="presParOf" srcId="{0AB61E2D-C1DF-48CA-A879-FEDC3AC30BD7}" destId="{075A7A41-E51B-41DF-8465-77418101A9EC}" srcOrd="1" destOrd="0" presId="urn:microsoft.com/office/officeart/2018/2/layout/IconVerticalSolidList"/>
    <dgm:cxn modelId="{CA124901-6A1E-4094-876A-E367EE018FB7}" type="presParOf" srcId="{0AB61E2D-C1DF-48CA-A879-FEDC3AC30BD7}" destId="{3A2C2195-C22A-4494-B937-AA5C9F916E69}" srcOrd="2" destOrd="0" presId="urn:microsoft.com/office/officeart/2018/2/layout/IconVerticalSolidList"/>
    <dgm:cxn modelId="{849D769B-5529-4B44-A8EF-D23569437DD6}" type="presParOf" srcId="{3A2C2195-C22A-4494-B937-AA5C9F916E69}" destId="{85EF7901-BD4F-4DCD-8443-8593E8C9EED5}" srcOrd="0" destOrd="0" presId="urn:microsoft.com/office/officeart/2018/2/layout/IconVerticalSolidList"/>
    <dgm:cxn modelId="{AAAC7449-08A0-4EA1-8A25-BC6884898CFA}" type="presParOf" srcId="{3A2C2195-C22A-4494-B937-AA5C9F916E69}" destId="{12E5B2C7-D340-40F6-8297-9DB201C8B983}" srcOrd="1" destOrd="0" presId="urn:microsoft.com/office/officeart/2018/2/layout/IconVerticalSolidList"/>
    <dgm:cxn modelId="{6E7BAEDD-D357-487A-9E84-AB3CA9EBE990}" type="presParOf" srcId="{3A2C2195-C22A-4494-B937-AA5C9F916E69}" destId="{B9EEA95F-547E-442F-BF7A-FF0FD2BB7A2A}" srcOrd="2" destOrd="0" presId="urn:microsoft.com/office/officeart/2018/2/layout/IconVerticalSolidList"/>
    <dgm:cxn modelId="{0BE8D647-5AF8-413F-A9E5-7AA075156D9D}" type="presParOf" srcId="{3A2C2195-C22A-4494-B937-AA5C9F916E69}" destId="{8E37A5B5-43FE-4CEE-BD3B-0F2C7885F494}" srcOrd="3" destOrd="0" presId="urn:microsoft.com/office/officeart/2018/2/layout/IconVerticalSolidList"/>
    <dgm:cxn modelId="{226306DE-EE79-42D9-983D-1BA98B747940}" type="presParOf" srcId="{0AB61E2D-C1DF-48CA-A879-FEDC3AC30BD7}" destId="{148059B1-4874-4F6A-84AC-73BF55198D1D}" srcOrd="3" destOrd="0" presId="urn:microsoft.com/office/officeart/2018/2/layout/IconVerticalSolidList"/>
    <dgm:cxn modelId="{77CAAD33-A469-4BD6-8E34-3A395FC0C591}" type="presParOf" srcId="{0AB61E2D-C1DF-48CA-A879-FEDC3AC30BD7}" destId="{0B00D6C8-67EB-4E3A-901D-7336B6524696}" srcOrd="4" destOrd="0" presId="urn:microsoft.com/office/officeart/2018/2/layout/IconVerticalSolidList"/>
    <dgm:cxn modelId="{000EB4D5-87D7-4C63-93F1-D1734D64AB44}" type="presParOf" srcId="{0B00D6C8-67EB-4E3A-901D-7336B6524696}" destId="{361F123F-F458-4587-B6F3-ECA266671B15}" srcOrd="0" destOrd="0" presId="urn:microsoft.com/office/officeart/2018/2/layout/IconVerticalSolidList"/>
    <dgm:cxn modelId="{16AC8B60-48E4-4AFA-8094-B721E164AEED}" type="presParOf" srcId="{0B00D6C8-67EB-4E3A-901D-7336B6524696}" destId="{546BBFD0-6859-4F11-9DB0-3C8534F3C3D0}" srcOrd="1" destOrd="0" presId="urn:microsoft.com/office/officeart/2018/2/layout/IconVerticalSolidList"/>
    <dgm:cxn modelId="{FE638C65-CA5B-4C7A-97DA-C279645B372C}" type="presParOf" srcId="{0B00D6C8-67EB-4E3A-901D-7336B6524696}" destId="{BFB08500-C60C-4216-A9E6-DC6038BB7053}" srcOrd="2" destOrd="0" presId="urn:microsoft.com/office/officeart/2018/2/layout/IconVerticalSolidList"/>
    <dgm:cxn modelId="{46CBA07B-4C42-411F-8F96-2DBF75291936}" type="presParOf" srcId="{0B00D6C8-67EB-4E3A-901D-7336B6524696}" destId="{A34E2585-FBD3-4909-BF31-2643791E2CAA}" srcOrd="3" destOrd="0" presId="urn:microsoft.com/office/officeart/2018/2/layout/IconVerticalSolidList"/>
    <dgm:cxn modelId="{84B01468-1549-4CD9-B1CD-AEE713424ECC}" type="presParOf" srcId="{0AB61E2D-C1DF-48CA-A879-FEDC3AC30BD7}" destId="{1FB14D9D-E85E-4FB1-BDD1-29F87B4AE527}" srcOrd="5" destOrd="0" presId="urn:microsoft.com/office/officeart/2018/2/layout/IconVerticalSolidList"/>
    <dgm:cxn modelId="{2A6E9EB0-DA19-42DD-8039-6B89EA9A30F2}" type="presParOf" srcId="{0AB61E2D-C1DF-48CA-A879-FEDC3AC30BD7}" destId="{A90EEC0C-CE2E-4FB9-879D-43067F5D8B7A}" srcOrd="6" destOrd="0" presId="urn:microsoft.com/office/officeart/2018/2/layout/IconVerticalSolidList"/>
    <dgm:cxn modelId="{4C1A8FF4-B662-42CA-A47E-92E98C3A5245}" type="presParOf" srcId="{A90EEC0C-CE2E-4FB9-879D-43067F5D8B7A}" destId="{500EE28E-0C10-460E-87D3-3409371BC27C}" srcOrd="0" destOrd="0" presId="urn:microsoft.com/office/officeart/2018/2/layout/IconVerticalSolidList"/>
    <dgm:cxn modelId="{6FE03331-36CD-4354-BD11-A30D4EDAAD4B}" type="presParOf" srcId="{A90EEC0C-CE2E-4FB9-879D-43067F5D8B7A}" destId="{FF58259F-AB38-4F0C-B74B-317D2697A7F9}" srcOrd="1" destOrd="0" presId="urn:microsoft.com/office/officeart/2018/2/layout/IconVerticalSolidList"/>
    <dgm:cxn modelId="{3D9889A8-CB0B-4C72-A428-56B3CB9D328C}" type="presParOf" srcId="{A90EEC0C-CE2E-4FB9-879D-43067F5D8B7A}" destId="{52E7E989-DF30-4441-A05D-E17713627A37}" srcOrd="2" destOrd="0" presId="urn:microsoft.com/office/officeart/2018/2/layout/IconVerticalSolidList"/>
    <dgm:cxn modelId="{0136BAA5-5565-4520-AEF8-3B34A6BAA958}" type="presParOf" srcId="{A90EEC0C-CE2E-4FB9-879D-43067F5D8B7A}" destId="{C7E2A81E-24DF-4B3B-8D47-A5E151E1B5C7}" srcOrd="3" destOrd="0" presId="urn:microsoft.com/office/officeart/2018/2/layout/IconVerticalSolidList"/>
    <dgm:cxn modelId="{A998E46B-480D-46A9-9F65-84F3461C573D}" type="presParOf" srcId="{A90EEC0C-CE2E-4FB9-879D-43067F5D8B7A}" destId="{AB205BAD-3DCD-4089-8903-834D1D1F1251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5FC059-6EBB-460B-AE03-8E9602FDA5E6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906B3DF-4150-44EC-B872-CA744253DF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Rockwell" panose="02060603020205020403" pitchFamily="18" charset="0"/>
            </a:rPr>
            <a:t>Dari </a:t>
          </a:r>
          <a:r>
            <a:rPr lang="en-US" dirty="0" err="1">
              <a:latin typeface="Rockwell" panose="02060603020205020403" pitchFamily="18" charset="0"/>
            </a:rPr>
            <a:t>tabel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dapat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dilihat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bahwa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tidak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ada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satupun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statistik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pemain</a:t>
          </a:r>
          <a:r>
            <a:rPr lang="en-US" dirty="0">
              <a:latin typeface="Rockwell" panose="02060603020205020403" pitchFamily="18" charset="0"/>
            </a:rPr>
            <a:t> yang </a:t>
          </a:r>
          <a:r>
            <a:rPr lang="en-US" dirty="0" err="1">
              <a:latin typeface="Rockwell" panose="02060603020205020403" pitchFamily="18" charset="0"/>
            </a:rPr>
            <a:t>membuktikan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kebenaran</a:t>
          </a:r>
          <a:r>
            <a:rPr lang="en-US" dirty="0">
              <a:latin typeface="Rockwell" panose="02060603020205020403" pitchFamily="18" charset="0"/>
            </a:rPr>
            <a:t> hot hand theory</a:t>
          </a:r>
        </a:p>
        <a:p>
          <a:pPr>
            <a:lnSpc>
              <a:spcPct val="100000"/>
            </a:lnSpc>
          </a:pPr>
          <a:endParaRPr lang="en-US" dirty="0">
            <a:latin typeface="Rockwell" panose="02060603020205020403" pitchFamily="18" charset="0"/>
          </a:endParaRPr>
        </a:p>
        <a:p>
          <a:pPr>
            <a:lnSpc>
              <a:spcPct val="100000"/>
            </a:lnSpc>
          </a:pPr>
          <a:r>
            <a:rPr lang="en-US" dirty="0">
              <a:latin typeface="Rockwell" panose="02060603020205020403" pitchFamily="18" charset="0"/>
            </a:rPr>
            <a:t>Dari 10 </a:t>
          </a:r>
          <a:r>
            <a:rPr lang="en-US" dirty="0" err="1">
              <a:latin typeface="Rockwell" panose="02060603020205020403" pitchFamily="18" charset="0"/>
            </a:rPr>
            <a:t>pemain</a:t>
          </a:r>
          <a:r>
            <a:rPr lang="en-US" dirty="0">
              <a:latin typeface="Rockwell" panose="02060603020205020403" pitchFamily="18" charset="0"/>
            </a:rPr>
            <a:t> yang di </a:t>
          </a:r>
          <a:r>
            <a:rPr lang="en-US" dirty="0" err="1">
              <a:latin typeface="Rockwell" panose="02060603020205020403" pitchFamily="18" charset="0"/>
            </a:rPr>
            <a:t>analisis</a:t>
          </a:r>
          <a:r>
            <a:rPr lang="en-US" dirty="0">
              <a:latin typeface="Rockwell" panose="02060603020205020403" pitchFamily="18" charset="0"/>
            </a:rPr>
            <a:t>, </a:t>
          </a:r>
          <a:r>
            <a:rPr lang="en-US" dirty="0" err="1">
              <a:latin typeface="Rockwell" panose="02060603020205020403" pitchFamily="18" charset="0"/>
            </a:rPr>
            <a:t>semuanya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memiliki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rangkaian</a:t>
          </a:r>
          <a:r>
            <a:rPr lang="en-US" dirty="0">
              <a:latin typeface="Rockwell" panose="02060603020205020403" pitchFamily="18" charset="0"/>
            </a:rPr>
            <a:t> made shot – made shot yang </a:t>
          </a:r>
          <a:r>
            <a:rPr lang="en-US" dirty="0" err="1">
              <a:latin typeface="Rockwell" panose="02060603020205020403" pitchFamily="18" charset="0"/>
            </a:rPr>
            <a:t>lebih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rendah</a:t>
          </a:r>
          <a:r>
            <a:rPr lang="en-US" dirty="0">
              <a:latin typeface="Rockwell" panose="02060603020205020403" pitchFamily="18" charset="0"/>
            </a:rPr>
            <a:t> </a:t>
          </a:r>
          <a:r>
            <a:rPr lang="en-US" dirty="0" err="1">
              <a:latin typeface="Rockwell" panose="02060603020205020403" pitchFamily="18" charset="0"/>
            </a:rPr>
            <a:t>dari</a:t>
          </a:r>
          <a:r>
            <a:rPr lang="en-US" dirty="0">
              <a:latin typeface="Rockwell" panose="02060603020205020403" pitchFamily="18" charset="0"/>
            </a:rPr>
            <a:t> made shot – missed shot</a:t>
          </a:r>
        </a:p>
      </dgm:t>
    </dgm:pt>
    <dgm:pt modelId="{E0F06DFA-AD2C-41AC-A469-16FC5E010749}" type="parTrans" cxnId="{4880C444-665E-46EB-9468-374E2DF81412}">
      <dgm:prSet/>
      <dgm:spPr/>
      <dgm:t>
        <a:bodyPr/>
        <a:lstStyle/>
        <a:p>
          <a:endParaRPr lang="en-US"/>
        </a:p>
      </dgm:t>
    </dgm:pt>
    <dgm:pt modelId="{03BEBEA1-CDAC-4C89-BF49-78F0F74B405F}" type="sibTrans" cxnId="{4880C444-665E-46EB-9468-374E2DF81412}">
      <dgm:prSet/>
      <dgm:spPr/>
      <dgm:t>
        <a:bodyPr/>
        <a:lstStyle/>
        <a:p>
          <a:endParaRPr lang="en-US"/>
        </a:p>
      </dgm:t>
    </dgm:pt>
    <dgm:pt modelId="{001F9CF4-5413-4094-A8DE-BD2C56DCC0DD}">
      <dgm:prSet/>
      <dgm:spPr/>
      <dgm:t>
        <a:bodyPr/>
        <a:lstStyle/>
        <a:p>
          <a:pPr>
            <a:lnSpc>
              <a:spcPct val="100000"/>
            </a:lnSpc>
          </a:pPr>
          <a:r>
            <a:rPr lang="en-ID" dirty="0" err="1">
              <a:latin typeface="Rockwell" panose="02060603020205020403" pitchFamily="18" charset="0"/>
            </a:rPr>
            <a:t>Namun</a:t>
          </a:r>
          <a:r>
            <a:rPr lang="en-ID" dirty="0">
              <a:latin typeface="Rockwell" panose="02060603020205020403" pitchFamily="18" charset="0"/>
            </a:rPr>
            <a:t>, </a:t>
          </a:r>
          <a:r>
            <a:rPr lang="en-ID" dirty="0" err="1">
              <a:latin typeface="Rockwell" panose="02060603020205020403" pitchFamily="18" charset="0"/>
            </a:rPr>
            <a:t>ada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sebuah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fakta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menarik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dimana</a:t>
          </a:r>
          <a:r>
            <a:rPr lang="en-ID" dirty="0">
              <a:latin typeface="Rockwell" panose="02060603020205020403" pitchFamily="18" charset="0"/>
            </a:rPr>
            <a:t> 60% </a:t>
          </a:r>
          <a:r>
            <a:rPr lang="en-ID" dirty="0" err="1">
              <a:latin typeface="Rockwell" panose="02060603020205020403" pitchFamily="18" charset="0"/>
            </a:rPr>
            <a:t>dari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pemain</a:t>
          </a:r>
          <a:r>
            <a:rPr lang="en-ID" dirty="0">
              <a:latin typeface="Rockwell" panose="02060603020205020403" pitchFamily="18" charset="0"/>
            </a:rPr>
            <a:t> yang di </a:t>
          </a:r>
          <a:r>
            <a:rPr lang="en-ID" dirty="0" err="1">
              <a:latin typeface="Rockwell" panose="02060603020205020403" pitchFamily="18" charset="0"/>
            </a:rPr>
            <a:t>analisis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memiliki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rangkaian</a:t>
          </a:r>
          <a:r>
            <a:rPr lang="en-ID" dirty="0">
              <a:latin typeface="Rockwell" panose="02060603020205020403" pitchFamily="18" charset="0"/>
            </a:rPr>
            <a:t> missed shot – missed shot yang </a:t>
          </a:r>
          <a:r>
            <a:rPr lang="en-ID" dirty="0" err="1">
              <a:latin typeface="Rockwell" panose="02060603020205020403" pitchFamily="18" charset="0"/>
            </a:rPr>
            <a:t>lebih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tinggi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dari</a:t>
          </a:r>
          <a:r>
            <a:rPr lang="en-ID" dirty="0">
              <a:latin typeface="Rockwell" panose="02060603020205020403" pitchFamily="18" charset="0"/>
            </a:rPr>
            <a:t> missed shot – made shot</a:t>
          </a:r>
        </a:p>
        <a:p>
          <a:pPr>
            <a:lnSpc>
              <a:spcPct val="100000"/>
            </a:lnSpc>
          </a:pPr>
          <a:endParaRPr lang="en-ID" dirty="0">
            <a:latin typeface="Rockwell" panose="02060603020205020403" pitchFamily="18" charset="0"/>
          </a:endParaRPr>
        </a:p>
        <a:p>
          <a:pPr>
            <a:lnSpc>
              <a:spcPct val="100000"/>
            </a:lnSpc>
          </a:pPr>
          <a:r>
            <a:rPr lang="en-ID" dirty="0">
              <a:latin typeface="Rockwell" panose="02060603020205020403" pitchFamily="18" charset="0"/>
            </a:rPr>
            <a:t>Hal </a:t>
          </a:r>
          <a:r>
            <a:rPr lang="en-ID" dirty="0" err="1">
              <a:latin typeface="Rockwell" panose="02060603020205020403" pitchFamily="18" charset="0"/>
            </a:rPr>
            <a:t>ini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justru</a:t>
          </a:r>
          <a:r>
            <a:rPr lang="en-ID" dirty="0">
              <a:latin typeface="Rockwell" panose="02060603020205020403" pitchFamily="18" charset="0"/>
            </a:rPr>
            <a:t> </a:t>
          </a:r>
          <a:r>
            <a:rPr lang="en-ID" dirty="0" err="1">
              <a:latin typeface="Rockwell" panose="02060603020205020403" pitchFamily="18" charset="0"/>
            </a:rPr>
            <a:t>merupakan</a:t>
          </a:r>
          <a:r>
            <a:rPr lang="en-ID" dirty="0">
              <a:latin typeface="Rockwell" panose="02060603020205020403" pitchFamily="18" charset="0"/>
            </a:rPr>
            <a:t> antithesis </a:t>
          </a:r>
          <a:r>
            <a:rPr lang="en-ID" dirty="0" err="1">
              <a:latin typeface="Rockwell" panose="02060603020205020403" pitchFamily="18" charset="0"/>
            </a:rPr>
            <a:t>dari</a:t>
          </a:r>
          <a:r>
            <a:rPr lang="en-ID" dirty="0">
              <a:latin typeface="Rockwell" panose="02060603020205020403" pitchFamily="18" charset="0"/>
            </a:rPr>
            <a:t> hot hand theory</a:t>
          </a:r>
        </a:p>
        <a:p>
          <a:endParaRPr lang="en-US" dirty="0">
            <a:latin typeface="Rockwell" panose="02060603020205020403" pitchFamily="18" charset="0"/>
          </a:endParaRPr>
        </a:p>
      </dgm:t>
    </dgm:pt>
    <dgm:pt modelId="{6559F701-69B6-43FB-8498-6C1AFD08F167}" type="parTrans" cxnId="{7AE33D74-C437-49BD-8E83-BB22A3AB79AA}">
      <dgm:prSet/>
      <dgm:spPr/>
      <dgm:t>
        <a:bodyPr/>
        <a:lstStyle/>
        <a:p>
          <a:endParaRPr lang="en-US"/>
        </a:p>
      </dgm:t>
    </dgm:pt>
    <dgm:pt modelId="{A85E4C31-371B-42DE-8965-6B7251F4075D}" type="sibTrans" cxnId="{7AE33D74-C437-49BD-8E83-BB22A3AB79AA}">
      <dgm:prSet/>
      <dgm:spPr/>
      <dgm:t>
        <a:bodyPr/>
        <a:lstStyle/>
        <a:p>
          <a:endParaRPr lang="en-US"/>
        </a:p>
      </dgm:t>
    </dgm:pt>
    <dgm:pt modelId="{4C4C61BD-CFBD-490B-9FC1-FCD48FC7903C}" type="pres">
      <dgm:prSet presAssocID="{425FC059-6EBB-460B-AE03-8E9602FDA5E6}" presName="root" presStyleCnt="0">
        <dgm:presLayoutVars>
          <dgm:dir/>
          <dgm:resizeHandles val="exact"/>
        </dgm:presLayoutVars>
      </dgm:prSet>
      <dgm:spPr/>
    </dgm:pt>
    <dgm:pt modelId="{4C04F310-42D5-48D0-B1CA-FD2581B0BBF4}" type="pres">
      <dgm:prSet presAssocID="{8906B3DF-4150-44EC-B872-CA744253DFAB}" presName="compNode" presStyleCnt="0"/>
      <dgm:spPr/>
    </dgm:pt>
    <dgm:pt modelId="{82571414-7848-4468-A0DE-49FB694A0557}" type="pres">
      <dgm:prSet presAssocID="{8906B3DF-4150-44EC-B872-CA744253DFAB}" presName="bgRect" presStyleLbl="bgShp" presStyleIdx="0" presStyleCnt="2"/>
      <dgm:spPr>
        <a:solidFill>
          <a:schemeClr val="accent3">
            <a:lumMod val="60000"/>
            <a:lumOff val="40000"/>
          </a:schemeClr>
        </a:solidFill>
      </dgm:spPr>
    </dgm:pt>
    <dgm:pt modelId="{069903E0-ABCA-493E-B66A-B6928BE81A5A}" type="pres">
      <dgm:prSet presAssocID="{8906B3DF-4150-44EC-B872-CA744253DFA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D2453743-B7E6-4AE3-8373-8694C8E426CD}" type="pres">
      <dgm:prSet presAssocID="{8906B3DF-4150-44EC-B872-CA744253DFAB}" presName="spaceRect" presStyleCnt="0"/>
      <dgm:spPr/>
    </dgm:pt>
    <dgm:pt modelId="{1AD5B7C7-B381-400E-A742-4237B82E6DFE}" type="pres">
      <dgm:prSet presAssocID="{8906B3DF-4150-44EC-B872-CA744253DFAB}" presName="parTx" presStyleLbl="revTx" presStyleIdx="0" presStyleCnt="2" custScaleX="109567">
        <dgm:presLayoutVars>
          <dgm:chMax val="0"/>
          <dgm:chPref val="0"/>
        </dgm:presLayoutVars>
      </dgm:prSet>
      <dgm:spPr/>
    </dgm:pt>
    <dgm:pt modelId="{7C87E0ED-1687-438C-84F0-1FB1F9361F9F}" type="pres">
      <dgm:prSet presAssocID="{03BEBEA1-CDAC-4C89-BF49-78F0F74B405F}" presName="sibTrans" presStyleCnt="0"/>
      <dgm:spPr/>
    </dgm:pt>
    <dgm:pt modelId="{18A816B0-2B6F-4AFD-ADE8-8B3B3279C911}" type="pres">
      <dgm:prSet presAssocID="{001F9CF4-5413-4094-A8DE-BD2C56DCC0DD}" presName="compNode" presStyleCnt="0"/>
      <dgm:spPr/>
    </dgm:pt>
    <dgm:pt modelId="{42C2EA1D-53A8-45C5-AEE3-6CA3C931BC6D}" type="pres">
      <dgm:prSet presAssocID="{001F9CF4-5413-4094-A8DE-BD2C56DCC0DD}" presName="bgRect" presStyleLbl="bgShp" presStyleIdx="1" presStyleCnt="2"/>
      <dgm:spPr>
        <a:solidFill>
          <a:schemeClr val="accent3">
            <a:lumMod val="60000"/>
            <a:lumOff val="40000"/>
          </a:schemeClr>
        </a:solidFill>
      </dgm:spPr>
    </dgm:pt>
    <dgm:pt modelId="{13B91781-FA9E-459F-B717-162E6A142AAE}" type="pres">
      <dgm:prSet presAssocID="{001F9CF4-5413-4094-A8DE-BD2C56DCC0D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 and gear"/>
        </a:ext>
      </dgm:extLst>
    </dgm:pt>
    <dgm:pt modelId="{BE7B824A-0ECA-4272-B907-21F3B7BCCA5B}" type="pres">
      <dgm:prSet presAssocID="{001F9CF4-5413-4094-A8DE-BD2C56DCC0DD}" presName="spaceRect" presStyleCnt="0"/>
      <dgm:spPr/>
    </dgm:pt>
    <dgm:pt modelId="{09F4D492-224B-482C-A0C4-6296AD56579C}" type="pres">
      <dgm:prSet presAssocID="{001F9CF4-5413-4094-A8DE-BD2C56DCC0DD}" presName="parTx" presStyleLbl="revTx" presStyleIdx="1" presStyleCnt="2" custLinFactNeighborX="-252" custLinFactNeighborY="4504">
        <dgm:presLayoutVars>
          <dgm:chMax val="0"/>
          <dgm:chPref val="0"/>
        </dgm:presLayoutVars>
      </dgm:prSet>
      <dgm:spPr/>
    </dgm:pt>
  </dgm:ptLst>
  <dgm:cxnLst>
    <dgm:cxn modelId="{4880C444-665E-46EB-9468-374E2DF81412}" srcId="{425FC059-6EBB-460B-AE03-8E9602FDA5E6}" destId="{8906B3DF-4150-44EC-B872-CA744253DFAB}" srcOrd="0" destOrd="0" parTransId="{E0F06DFA-AD2C-41AC-A469-16FC5E010749}" sibTransId="{03BEBEA1-CDAC-4C89-BF49-78F0F74B405F}"/>
    <dgm:cxn modelId="{7AE33D74-C437-49BD-8E83-BB22A3AB79AA}" srcId="{425FC059-6EBB-460B-AE03-8E9602FDA5E6}" destId="{001F9CF4-5413-4094-A8DE-BD2C56DCC0DD}" srcOrd="1" destOrd="0" parTransId="{6559F701-69B6-43FB-8498-6C1AFD08F167}" sibTransId="{A85E4C31-371B-42DE-8965-6B7251F4075D}"/>
    <dgm:cxn modelId="{16255959-D772-44FB-9F85-F8E6E75F056D}" type="presOf" srcId="{001F9CF4-5413-4094-A8DE-BD2C56DCC0DD}" destId="{09F4D492-224B-482C-A0C4-6296AD56579C}" srcOrd="0" destOrd="0" presId="urn:microsoft.com/office/officeart/2018/2/layout/IconVerticalSolidList"/>
    <dgm:cxn modelId="{4EF8ACC5-1033-4EDD-A011-9767227DF197}" type="presOf" srcId="{8906B3DF-4150-44EC-B872-CA744253DFAB}" destId="{1AD5B7C7-B381-400E-A742-4237B82E6DFE}" srcOrd="0" destOrd="0" presId="urn:microsoft.com/office/officeart/2018/2/layout/IconVerticalSolidList"/>
    <dgm:cxn modelId="{D4CC48E0-2990-4B5D-9DF7-AE931E07B2A3}" type="presOf" srcId="{425FC059-6EBB-460B-AE03-8E9602FDA5E6}" destId="{4C4C61BD-CFBD-490B-9FC1-FCD48FC7903C}" srcOrd="0" destOrd="0" presId="urn:microsoft.com/office/officeart/2018/2/layout/IconVerticalSolidList"/>
    <dgm:cxn modelId="{41970CFC-9E1D-4BBF-9F8A-5B8244F3A0F9}" type="presParOf" srcId="{4C4C61BD-CFBD-490B-9FC1-FCD48FC7903C}" destId="{4C04F310-42D5-48D0-B1CA-FD2581B0BBF4}" srcOrd="0" destOrd="0" presId="urn:microsoft.com/office/officeart/2018/2/layout/IconVerticalSolidList"/>
    <dgm:cxn modelId="{AD287283-B4FF-4616-8710-84AAB2831B48}" type="presParOf" srcId="{4C04F310-42D5-48D0-B1CA-FD2581B0BBF4}" destId="{82571414-7848-4468-A0DE-49FB694A0557}" srcOrd="0" destOrd="0" presId="urn:microsoft.com/office/officeart/2018/2/layout/IconVerticalSolidList"/>
    <dgm:cxn modelId="{93D8E670-E6A5-417A-9BE6-CBB84E25E8F9}" type="presParOf" srcId="{4C04F310-42D5-48D0-B1CA-FD2581B0BBF4}" destId="{069903E0-ABCA-493E-B66A-B6928BE81A5A}" srcOrd="1" destOrd="0" presId="urn:microsoft.com/office/officeart/2018/2/layout/IconVerticalSolidList"/>
    <dgm:cxn modelId="{553B51A8-F5CA-4013-AEE8-47198B1B3071}" type="presParOf" srcId="{4C04F310-42D5-48D0-B1CA-FD2581B0BBF4}" destId="{D2453743-B7E6-4AE3-8373-8694C8E426CD}" srcOrd="2" destOrd="0" presId="urn:microsoft.com/office/officeart/2018/2/layout/IconVerticalSolidList"/>
    <dgm:cxn modelId="{3234034B-9E8B-405F-8CE8-C8051CB56562}" type="presParOf" srcId="{4C04F310-42D5-48D0-B1CA-FD2581B0BBF4}" destId="{1AD5B7C7-B381-400E-A742-4237B82E6DFE}" srcOrd="3" destOrd="0" presId="urn:microsoft.com/office/officeart/2018/2/layout/IconVerticalSolidList"/>
    <dgm:cxn modelId="{F63CC385-C98A-40F0-B476-23040A871F92}" type="presParOf" srcId="{4C4C61BD-CFBD-490B-9FC1-FCD48FC7903C}" destId="{7C87E0ED-1687-438C-84F0-1FB1F9361F9F}" srcOrd="1" destOrd="0" presId="urn:microsoft.com/office/officeart/2018/2/layout/IconVerticalSolidList"/>
    <dgm:cxn modelId="{00B93A5A-72E1-4611-93A9-D2D7C7F8089B}" type="presParOf" srcId="{4C4C61BD-CFBD-490B-9FC1-FCD48FC7903C}" destId="{18A816B0-2B6F-4AFD-ADE8-8B3B3279C911}" srcOrd="2" destOrd="0" presId="urn:microsoft.com/office/officeart/2018/2/layout/IconVerticalSolidList"/>
    <dgm:cxn modelId="{111D288D-290D-4E33-9011-77868A4269CC}" type="presParOf" srcId="{18A816B0-2B6F-4AFD-ADE8-8B3B3279C911}" destId="{42C2EA1D-53A8-45C5-AEE3-6CA3C931BC6D}" srcOrd="0" destOrd="0" presId="urn:microsoft.com/office/officeart/2018/2/layout/IconVerticalSolidList"/>
    <dgm:cxn modelId="{7E2664AD-D8AC-47A2-9B7D-3E2F6909F96C}" type="presParOf" srcId="{18A816B0-2B6F-4AFD-ADE8-8B3B3279C911}" destId="{13B91781-FA9E-459F-B717-162E6A142AAE}" srcOrd="1" destOrd="0" presId="urn:microsoft.com/office/officeart/2018/2/layout/IconVerticalSolidList"/>
    <dgm:cxn modelId="{C5F7DF8F-E4E8-4B2B-8372-B757804FA9BE}" type="presParOf" srcId="{18A816B0-2B6F-4AFD-ADE8-8B3B3279C911}" destId="{BE7B824A-0ECA-4272-B907-21F3B7BCCA5B}" srcOrd="2" destOrd="0" presId="urn:microsoft.com/office/officeart/2018/2/layout/IconVerticalSolidList"/>
    <dgm:cxn modelId="{35CA3242-23E1-44B8-837B-2D7606EE009E}" type="presParOf" srcId="{18A816B0-2B6F-4AFD-ADE8-8B3B3279C911}" destId="{09F4D492-224B-482C-A0C4-6296AD5657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1789F-E69D-499E-B2BE-D1B4CFF21092}">
      <dsp:nvSpPr>
        <dsp:cNvPr id="0" name=""/>
        <dsp:cNvSpPr/>
      </dsp:nvSpPr>
      <dsp:spPr>
        <a:xfrm>
          <a:off x="0" y="4678"/>
          <a:ext cx="6172199" cy="102484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F0D1F6-5B26-4C41-8DE8-9DDA20A0655D}">
      <dsp:nvSpPr>
        <dsp:cNvPr id="0" name=""/>
        <dsp:cNvSpPr/>
      </dsp:nvSpPr>
      <dsp:spPr>
        <a:xfrm>
          <a:off x="310014" y="235267"/>
          <a:ext cx="564213" cy="563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F2E537-3339-44CA-803E-D3E8A3AFAF69}">
      <dsp:nvSpPr>
        <dsp:cNvPr id="0" name=""/>
        <dsp:cNvSpPr/>
      </dsp:nvSpPr>
      <dsp:spPr>
        <a:xfrm>
          <a:off x="1184242" y="4678"/>
          <a:ext cx="4952088" cy="1088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241" tIns="115241" rIns="115241" bIns="11524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diambil dari website NBA</a:t>
          </a:r>
        </a:p>
      </dsp:txBody>
      <dsp:txXfrm>
        <a:off x="1184242" y="4678"/>
        <a:ext cx="4952088" cy="1088893"/>
      </dsp:txXfrm>
    </dsp:sp>
    <dsp:sp modelId="{85EF7901-BD4F-4DCD-8443-8593E8C9EED5}">
      <dsp:nvSpPr>
        <dsp:cNvPr id="0" name=""/>
        <dsp:cNvSpPr/>
      </dsp:nvSpPr>
      <dsp:spPr>
        <a:xfrm>
          <a:off x="0" y="1365795"/>
          <a:ext cx="6172199" cy="102484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E5B2C7-D340-40F6-8297-9DB201C8B983}">
      <dsp:nvSpPr>
        <dsp:cNvPr id="0" name=""/>
        <dsp:cNvSpPr/>
      </dsp:nvSpPr>
      <dsp:spPr>
        <a:xfrm>
          <a:off x="310014" y="1596384"/>
          <a:ext cx="564213" cy="563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37A5B5-43FE-4CEE-BD3B-0F2C7885F494}">
      <dsp:nvSpPr>
        <dsp:cNvPr id="0" name=""/>
        <dsp:cNvSpPr/>
      </dsp:nvSpPr>
      <dsp:spPr>
        <a:xfrm>
          <a:off x="1184242" y="1365795"/>
          <a:ext cx="4952088" cy="1088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241" tIns="115241" rIns="115241" bIns="11524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Pemain</a:t>
          </a:r>
          <a:r>
            <a:rPr lang="en-US" sz="1400" kern="1200" dirty="0"/>
            <a:t> yang </a:t>
          </a:r>
          <a:r>
            <a:rPr lang="en-US" sz="1400" kern="1200" dirty="0" err="1"/>
            <a:t>diambil</a:t>
          </a:r>
          <a:r>
            <a:rPr lang="en-US" sz="1400" kern="1200" dirty="0"/>
            <a:t> </a:t>
          </a:r>
          <a:r>
            <a:rPr lang="en-US" sz="1400" kern="1200" dirty="0" err="1"/>
            <a:t>merupakan</a:t>
          </a:r>
          <a:r>
            <a:rPr lang="en-US" sz="1400" kern="1200" dirty="0"/>
            <a:t> </a:t>
          </a:r>
          <a:r>
            <a:rPr lang="en-US" sz="1400" kern="1200" dirty="0" err="1"/>
            <a:t>pemain</a:t>
          </a:r>
          <a:r>
            <a:rPr lang="en-US" sz="1400" kern="1200" dirty="0"/>
            <a:t> </a:t>
          </a:r>
          <a:r>
            <a:rPr lang="en-US" sz="1400" kern="1200" dirty="0" err="1"/>
            <a:t>dari</a:t>
          </a:r>
          <a:r>
            <a:rPr lang="en-US" sz="1400" kern="1200" dirty="0"/>
            <a:t> 2 </a:t>
          </a:r>
          <a:r>
            <a:rPr lang="en-US" sz="1400" kern="1200" dirty="0" err="1"/>
            <a:t>tim</a:t>
          </a:r>
          <a:r>
            <a:rPr lang="en-US" sz="1400" kern="1200" dirty="0"/>
            <a:t> yang </a:t>
          </a:r>
          <a:r>
            <a:rPr lang="en-US" sz="1400" kern="1200" dirty="0" err="1"/>
            <a:t>bermain</a:t>
          </a:r>
          <a:r>
            <a:rPr lang="en-US" sz="1400" kern="1200" dirty="0"/>
            <a:t> </a:t>
          </a:r>
          <a:r>
            <a:rPr lang="en-US" sz="1400" kern="1200" dirty="0" err="1"/>
            <a:t>hingga</a:t>
          </a:r>
          <a:r>
            <a:rPr lang="en-US" sz="1400" kern="1200" dirty="0"/>
            <a:t> </a:t>
          </a:r>
          <a:r>
            <a:rPr lang="en-US" sz="1400" kern="1200" dirty="0" err="1"/>
            <a:t>babak</a:t>
          </a:r>
          <a:r>
            <a:rPr lang="en-US" sz="1400" kern="1200" dirty="0"/>
            <a:t> final playoff 2018-2019 (Golden State Warriors &amp; Toronto Raptors) </a:t>
          </a:r>
          <a:r>
            <a:rPr lang="en-US" sz="1400" kern="1200" dirty="0" err="1"/>
            <a:t>dengan</a:t>
          </a:r>
          <a:r>
            <a:rPr lang="en-US" sz="1400" kern="1200" dirty="0"/>
            <a:t> </a:t>
          </a:r>
          <a:r>
            <a:rPr lang="en-US" sz="1400" kern="1200" dirty="0" err="1"/>
            <a:t>rataan</a:t>
          </a:r>
          <a:r>
            <a:rPr lang="en-US" sz="1400" kern="1200" dirty="0"/>
            <a:t> </a:t>
          </a:r>
          <a:r>
            <a:rPr lang="en-US" sz="1400" kern="1200" dirty="0" err="1"/>
            <a:t>waktu</a:t>
          </a:r>
          <a:r>
            <a:rPr lang="en-US" sz="1400" kern="1200" dirty="0"/>
            <a:t> </a:t>
          </a:r>
          <a:r>
            <a:rPr lang="en-US" sz="1400" kern="1200" dirty="0" err="1"/>
            <a:t>bermain</a:t>
          </a:r>
          <a:r>
            <a:rPr lang="en-US" sz="1400" kern="1200" dirty="0"/>
            <a:t> </a:t>
          </a:r>
          <a:r>
            <a:rPr lang="en-US" sz="1400" u="sng" kern="1200" dirty="0"/>
            <a:t>&gt;</a:t>
          </a:r>
          <a:r>
            <a:rPr lang="en-US" sz="1400" kern="1200" dirty="0"/>
            <a:t> 24 </a:t>
          </a:r>
          <a:r>
            <a:rPr lang="en-US" sz="1400" kern="1200" dirty="0" err="1"/>
            <a:t>menit</a:t>
          </a:r>
          <a:r>
            <a:rPr lang="en-US" sz="1400" kern="1200" dirty="0"/>
            <a:t> (</a:t>
          </a:r>
          <a:r>
            <a:rPr lang="en-US" sz="1400" kern="1200" dirty="0" err="1"/>
            <a:t>separuh</a:t>
          </a:r>
          <a:r>
            <a:rPr lang="en-US" sz="1400" kern="1200" dirty="0"/>
            <a:t> </a:t>
          </a:r>
          <a:r>
            <a:rPr lang="en-US" sz="1400" kern="1200" dirty="0" err="1"/>
            <a:t>pertandingan</a:t>
          </a:r>
          <a:r>
            <a:rPr lang="en-US" sz="1400" kern="1200" dirty="0"/>
            <a:t>)</a:t>
          </a:r>
        </a:p>
      </dsp:txBody>
      <dsp:txXfrm>
        <a:off x="1184242" y="1365795"/>
        <a:ext cx="4952088" cy="1088893"/>
      </dsp:txXfrm>
    </dsp:sp>
    <dsp:sp modelId="{361F123F-F458-4587-B6F3-ECA266671B15}">
      <dsp:nvSpPr>
        <dsp:cNvPr id="0" name=""/>
        <dsp:cNvSpPr/>
      </dsp:nvSpPr>
      <dsp:spPr>
        <a:xfrm>
          <a:off x="0" y="2726912"/>
          <a:ext cx="6172199" cy="102484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6BBFD0-6859-4F11-9DB0-3C8534F3C3D0}">
      <dsp:nvSpPr>
        <dsp:cNvPr id="0" name=""/>
        <dsp:cNvSpPr/>
      </dsp:nvSpPr>
      <dsp:spPr>
        <a:xfrm>
          <a:off x="310014" y="2957501"/>
          <a:ext cx="564213" cy="563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4E2585-FBD3-4909-BF31-2643791E2CAA}">
      <dsp:nvSpPr>
        <dsp:cNvPr id="0" name=""/>
        <dsp:cNvSpPr/>
      </dsp:nvSpPr>
      <dsp:spPr>
        <a:xfrm>
          <a:off x="1184242" y="2726912"/>
          <a:ext cx="4952088" cy="1088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241" tIns="115241" rIns="115241" bIns="11524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Berdasarkan filter diatas didapatkan 10 pemain, dimana 4 diantaranya merupakan pemain Golden State Warriors dan 6 pemain merupakan pemain Toronto Raptors</a:t>
          </a:r>
        </a:p>
      </dsp:txBody>
      <dsp:txXfrm>
        <a:off x="1184242" y="2726912"/>
        <a:ext cx="4952088" cy="1088893"/>
      </dsp:txXfrm>
    </dsp:sp>
    <dsp:sp modelId="{500EE28E-0C10-460E-87D3-3409371BC27C}">
      <dsp:nvSpPr>
        <dsp:cNvPr id="0" name=""/>
        <dsp:cNvSpPr/>
      </dsp:nvSpPr>
      <dsp:spPr>
        <a:xfrm>
          <a:off x="0" y="4088029"/>
          <a:ext cx="6172199" cy="102484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58259F-AB38-4F0C-B74B-317D2697A7F9}">
      <dsp:nvSpPr>
        <dsp:cNvPr id="0" name=""/>
        <dsp:cNvSpPr/>
      </dsp:nvSpPr>
      <dsp:spPr>
        <a:xfrm>
          <a:off x="310317" y="4318618"/>
          <a:ext cx="564213" cy="563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E2A81E-24DF-4B3B-8D47-A5E151E1B5C7}">
      <dsp:nvSpPr>
        <dsp:cNvPr id="0" name=""/>
        <dsp:cNvSpPr/>
      </dsp:nvSpPr>
      <dsp:spPr>
        <a:xfrm>
          <a:off x="1184848" y="4088029"/>
          <a:ext cx="2777490" cy="1088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241" tIns="115241" rIns="115241" bIns="11524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mengenai berhasil/tidaknya tembakan pemain yang lolos filter tersebut akan dilihat rangkaiannya, dan dibagi menjadi 4, yaitu:</a:t>
          </a:r>
        </a:p>
      </dsp:txBody>
      <dsp:txXfrm>
        <a:off x="1184848" y="4088029"/>
        <a:ext cx="2777490" cy="1088893"/>
      </dsp:txXfrm>
    </dsp:sp>
    <dsp:sp modelId="{AB205BAD-3DCD-4089-8903-834D1D1F1251}">
      <dsp:nvSpPr>
        <dsp:cNvPr id="0" name=""/>
        <dsp:cNvSpPr/>
      </dsp:nvSpPr>
      <dsp:spPr>
        <a:xfrm>
          <a:off x="3962338" y="4088029"/>
          <a:ext cx="2135808" cy="1024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462" tIns="108462" rIns="108462" bIns="108462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Missed Shot - Made Shot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Missed Shot - Missed Shot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Made Shot - Made Shot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Made Shot – Missed Shot</a:t>
          </a:r>
        </a:p>
      </dsp:txBody>
      <dsp:txXfrm>
        <a:off x="3962338" y="4088029"/>
        <a:ext cx="2135808" cy="10248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571414-7848-4468-A0DE-49FB694A0557}">
      <dsp:nvSpPr>
        <dsp:cNvPr id="0" name=""/>
        <dsp:cNvSpPr/>
      </dsp:nvSpPr>
      <dsp:spPr>
        <a:xfrm>
          <a:off x="-100455" y="606891"/>
          <a:ext cx="6400800" cy="1788608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9903E0-ABCA-493E-B66A-B6928BE81A5A}">
      <dsp:nvSpPr>
        <dsp:cNvPr id="0" name=""/>
        <dsp:cNvSpPr/>
      </dsp:nvSpPr>
      <dsp:spPr>
        <a:xfrm>
          <a:off x="440598" y="1009328"/>
          <a:ext cx="985658" cy="9837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D5B7C7-B381-400E-A742-4237B82E6DFE}">
      <dsp:nvSpPr>
        <dsp:cNvPr id="0" name=""/>
        <dsp:cNvSpPr/>
      </dsp:nvSpPr>
      <dsp:spPr>
        <a:xfrm>
          <a:off x="1760331" y="606891"/>
          <a:ext cx="4740923" cy="17903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479" tIns="189479" rIns="189479" bIns="1894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Rockwell" panose="02060603020205020403" pitchFamily="18" charset="0"/>
            </a:rPr>
            <a:t>Dari </a:t>
          </a:r>
          <a:r>
            <a:rPr lang="en-US" sz="1400" kern="1200" dirty="0" err="1">
              <a:latin typeface="Rockwell" panose="02060603020205020403" pitchFamily="18" charset="0"/>
            </a:rPr>
            <a:t>tabel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dapat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dilihat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bahwa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tidak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ada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satupun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statistik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pemain</a:t>
          </a:r>
          <a:r>
            <a:rPr lang="en-US" sz="1400" kern="1200" dirty="0">
              <a:latin typeface="Rockwell" panose="02060603020205020403" pitchFamily="18" charset="0"/>
            </a:rPr>
            <a:t> yang </a:t>
          </a:r>
          <a:r>
            <a:rPr lang="en-US" sz="1400" kern="1200" dirty="0" err="1">
              <a:latin typeface="Rockwell" panose="02060603020205020403" pitchFamily="18" charset="0"/>
            </a:rPr>
            <a:t>membuktikan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kebenaran</a:t>
          </a:r>
          <a:r>
            <a:rPr lang="en-US" sz="1400" kern="1200" dirty="0">
              <a:latin typeface="Rockwell" panose="02060603020205020403" pitchFamily="18" charset="0"/>
            </a:rPr>
            <a:t> hot hand theory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latin typeface="Rockwell" panose="02060603020205020403" pitchFamily="18" charset="0"/>
          </a:endParaRP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Rockwell" panose="02060603020205020403" pitchFamily="18" charset="0"/>
            </a:rPr>
            <a:t>Dari 10 </a:t>
          </a:r>
          <a:r>
            <a:rPr lang="en-US" sz="1400" kern="1200" dirty="0" err="1">
              <a:latin typeface="Rockwell" panose="02060603020205020403" pitchFamily="18" charset="0"/>
            </a:rPr>
            <a:t>pemain</a:t>
          </a:r>
          <a:r>
            <a:rPr lang="en-US" sz="1400" kern="1200" dirty="0">
              <a:latin typeface="Rockwell" panose="02060603020205020403" pitchFamily="18" charset="0"/>
            </a:rPr>
            <a:t> yang di </a:t>
          </a:r>
          <a:r>
            <a:rPr lang="en-US" sz="1400" kern="1200" dirty="0" err="1">
              <a:latin typeface="Rockwell" panose="02060603020205020403" pitchFamily="18" charset="0"/>
            </a:rPr>
            <a:t>analisis</a:t>
          </a:r>
          <a:r>
            <a:rPr lang="en-US" sz="1400" kern="1200" dirty="0">
              <a:latin typeface="Rockwell" panose="02060603020205020403" pitchFamily="18" charset="0"/>
            </a:rPr>
            <a:t>, </a:t>
          </a:r>
          <a:r>
            <a:rPr lang="en-US" sz="1400" kern="1200" dirty="0" err="1">
              <a:latin typeface="Rockwell" panose="02060603020205020403" pitchFamily="18" charset="0"/>
            </a:rPr>
            <a:t>semuanya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memiliki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rangkaian</a:t>
          </a:r>
          <a:r>
            <a:rPr lang="en-US" sz="1400" kern="1200" dirty="0">
              <a:latin typeface="Rockwell" panose="02060603020205020403" pitchFamily="18" charset="0"/>
            </a:rPr>
            <a:t> made shot – made shot yang </a:t>
          </a:r>
          <a:r>
            <a:rPr lang="en-US" sz="1400" kern="1200" dirty="0" err="1">
              <a:latin typeface="Rockwell" panose="02060603020205020403" pitchFamily="18" charset="0"/>
            </a:rPr>
            <a:t>lebih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rendah</a:t>
          </a:r>
          <a:r>
            <a:rPr lang="en-US" sz="1400" kern="1200" dirty="0">
              <a:latin typeface="Rockwell" panose="02060603020205020403" pitchFamily="18" charset="0"/>
            </a:rPr>
            <a:t> </a:t>
          </a:r>
          <a:r>
            <a:rPr lang="en-US" sz="1400" kern="1200" dirty="0" err="1">
              <a:latin typeface="Rockwell" panose="02060603020205020403" pitchFamily="18" charset="0"/>
            </a:rPr>
            <a:t>dari</a:t>
          </a:r>
          <a:r>
            <a:rPr lang="en-US" sz="1400" kern="1200" dirty="0">
              <a:latin typeface="Rockwell" panose="02060603020205020403" pitchFamily="18" charset="0"/>
            </a:rPr>
            <a:t> made shot – missed shot</a:t>
          </a:r>
        </a:p>
      </dsp:txBody>
      <dsp:txXfrm>
        <a:off x="1760331" y="606891"/>
        <a:ext cx="4740923" cy="1790357"/>
      </dsp:txXfrm>
    </dsp:sp>
    <dsp:sp modelId="{42C2EA1D-53A8-45C5-AEE3-6CA3C931BC6D}">
      <dsp:nvSpPr>
        <dsp:cNvPr id="0" name=""/>
        <dsp:cNvSpPr/>
      </dsp:nvSpPr>
      <dsp:spPr>
        <a:xfrm>
          <a:off x="-100455" y="2784352"/>
          <a:ext cx="6400800" cy="1788608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B91781-FA9E-459F-B717-162E6A142AAE}">
      <dsp:nvSpPr>
        <dsp:cNvPr id="0" name=""/>
        <dsp:cNvSpPr/>
      </dsp:nvSpPr>
      <dsp:spPr>
        <a:xfrm>
          <a:off x="440598" y="3186789"/>
          <a:ext cx="985658" cy="9837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F4D492-224B-482C-A0C4-6296AD56579C}">
      <dsp:nvSpPr>
        <dsp:cNvPr id="0" name=""/>
        <dsp:cNvSpPr/>
      </dsp:nvSpPr>
      <dsp:spPr>
        <a:xfrm>
          <a:off x="1956408" y="2864990"/>
          <a:ext cx="4326962" cy="17903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479" tIns="189479" rIns="189479" bIns="1894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 err="1">
              <a:latin typeface="Rockwell" panose="02060603020205020403" pitchFamily="18" charset="0"/>
            </a:rPr>
            <a:t>Namun</a:t>
          </a:r>
          <a:r>
            <a:rPr lang="en-ID" sz="1400" kern="1200" dirty="0">
              <a:latin typeface="Rockwell" panose="02060603020205020403" pitchFamily="18" charset="0"/>
            </a:rPr>
            <a:t>, </a:t>
          </a:r>
          <a:r>
            <a:rPr lang="en-ID" sz="1400" kern="1200" dirty="0" err="1">
              <a:latin typeface="Rockwell" panose="02060603020205020403" pitchFamily="18" charset="0"/>
            </a:rPr>
            <a:t>ada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sebuah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fakta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menarik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dimana</a:t>
          </a:r>
          <a:r>
            <a:rPr lang="en-ID" sz="1400" kern="1200" dirty="0">
              <a:latin typeface="Rockwell" panose="02060603020205020403" pitchFamily="18" charset="0"/>
            </a:rPr>
            <a:t> 60% </a:t>
          </a:r>
          <a:r>
            <a:rPr lang="en-ID" sz="1400" kern="1200" dirty="0" err="1">
              <a:latin typeface="Rockwell" panose="02060603020205020403" pitchFamily="18" charset="0"/>
            </a:rPr>
            <a:t>dari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pemain</a:t>
          </a:r>
          <a:r>
            <a:rPr lang="en-ID" sz="1400" kern="1200" dirty="0">
              <a:latin typeface="Rockwell" panose="02060603020205020403" pitchFamily="18" charset="0"/>
            </a:rPr>
            <a:t> yang di </a:t>
          </a:r>
          <a:r>
            <a:rPr lang="en-ID" sz="1400" kern="1200" dirty="0" err="1">
              <a:latin typeface="Rockwell" panose="02060603020205020403" pitchFamily="18" charset="0"/>
            </a:rPr>
            <a:t>analisis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memiliki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rangkaian</a:t>
          </a:r>
          <a:r>
            <a:rPr lang="en-ID" sz="1400" kern="1200" dirty="0">
              <a:latin typeface="Rockwell" panose="02060603020205020403" pitchFamily="18" charset="0"/>
            </a:rPr>
            <a:t> missed shot – missed shot yang </a:t>
          </a:r>
          <a:r>
            <a:rPr lang="en-ID" sz="1400" kern="1200" dirty="0" err="1">
              <a:latin typeface="Rockwell" panose="02060603020205020403" pitchFamily="18" charset="0"/>
            </a:rPr>
            <a:t>lebih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tinggi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dari</a:t>
          </a:r>
          <a:r>
            <a:rPr lang="en-ID" sz="1400" kern="1200" dirty="0">
              <a:latin typeface="Rockwell" panose="02060603020205020403" pitchFamily="18" charset="0"/>
            </a:rPr>
            <a:t> missed shot – made shot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1400" kern="1200" dirty="0">
            <a:latin typeface="Rockwell" panose="02060603020205020403" pitchFamily="18" charset="0"/>
          </a:endParaRP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>
              <a:latin typeface="Rockwell" panose="02060603020205020403" pitchFamily="18" charset="0"/>
            </a:rPr>
            <a:t>Hal </a:t>
          </a:r>
          <a:r>
            <a:rPr lang="en-ID" sz="1400" kern="1200" dirty="0" err="1">
              <a:latin typeface="Rockwell" panose="02060603020205020403" pitchFamily="18" charset="0"/>
            </a:rPr>
            <a:t>ini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justru</a:t>
          </a:r>
          <a:r>
            <a:rPr lang="en-ID" sz="1400" kern="1200" dirty="0">
              <a:latin typeface="Rockwell" panose="02060603020205020403" pitchFamily="18" charset="0"/>
            </a:rPr>
            <a:t> </a:t>
          </a:r>
          <a:r>
            <a:rPr lang="en-ID" sz="1400" kern="1200" dirty="0" err="1">
              <a:latin typeface="Rockwell" panose="02060603020205020403" pitchFamily="18" charset="0"/>
            </a:rPr>
            <a:t>merupakan</a:t>
          </a:r>
          <a:r>
            <a:rPr lang="en-ID" sz="1400" kern="1200" dirty="0">
              <a:latin typeface="Rockwell" panose="02060603020205020403" pitchFamily="18" charset="0"/>
            </a:rPr>
            <a:t> antithesis </a:t>
          </a:r>
          <a:r>
            <a:rPr lang="en-ID" sz="1400" kern="1200" dirty="0" err="1">
              <a:latin typeface="Rockwell" panose="02060603020205020403" pitchFamily="18" charset="0"/>
            </a:rPr>
            <a:t>dari</a:t>
          </a:r>
          <a:r>
            <a:rPr lang="en-ID" sz="1400" kern="1200" dirty="0">
              <a:latin typeface="Rockwell" panose="02060603020205020403" pitchFamily="18" charset="0"/>
            </a:rPr>
            <a:t> hot hand theory</a:t>
          </a:r>
        </a:p>
        <a:p>
          <a:pPr marL="0" lvl="0" indent="0" algn="l" defTabSz="622300"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latin typeface="Rockwell" panose="02060603020205020403" pitchFamily="18" charset="0"/>
          </a:endParaRPr>
        </a:p>
      </dsp:txBody>
      <dsp:txXfrm>
        <a:off x="1956408" y="2864990"/>
        <a:ext cx="4326962" cy="1790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8356-FFDA-4E74-B804-79023C7DD259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32D8-F2D2-4D01-80A9-88F3B128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DDCE7-616C-4285-A468-7301F171BC93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D8F7-2BDD-4C56-98AF-2E212EF34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C29-B8C5-4C7A-B6DA-418494D5CB21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43838-BFF5-400C-B067-3DF4A5F395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7" Type="http://schemas.microsoft.com/office/2007/relationships/hdphoto" Target="../media/hdphoto4.wdp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microsoft.com/office/2007/relationships/hdphoto" Target="../media/hdphoto3.wdp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7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openxmlformats.org/officeDocument/2006/relationships/chart" Target="../charts/chart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8.xml"/><Relationship Id="rId5" Type="http://schemas.microsoft.com/office/2007/relationships/hdphoto" Target="../media/hdphoto7.wdp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7.wdp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7" Type="http://schemas.microsoft.com/office/2007/relationships/hdphoto" Target="../media/hdphoto9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5" Type="http://schemas.microsoft.com/office/2007/relationships/hdphoto" Target="../media/hdphoto9.wdp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FSiraj/UAS-Probstok" TargetMode="External"/><Relationship Id="rId2" Type="http://schemas.openxmlformats.org/officeDocument/2006/relationships/hyperlink" Target="https://stats.nba.com/players/traditional/?sort=MIN&amp;dir=-1&amp;Season=2018-19&amp;SeasonType=Playoffs&amp;CF=MIN*GE*24&amp;PORound=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gram.com/p/B6I7O_slnOr/" TargetMode="External"/><Relationship Id="rId4" Type="http://schemas.openxmlformats.org/officeDocument/2006/relationships/hyperlink" Target="https://colab.research.google.com/drive/1WT3cC-IMZc9KOJI0ogLfMY4tmUsXKtzQ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21.png"/><Relationship Id="rId18" Type="http://schemas.microsoft.com/office/2007/relationships/hdphoto" Target="../media/hdphoto8.wdp"/><Relationship Id="rId3" Type="http://schemas.openxmlformats.org/officeDocument/2006/relationships/image" Target="../media/image16.png"/><Relationship Id="rId21" Type="http://schemas.openxmlformats.org/officeDocument/2006/relationships/image" Target="../media/image25.png"/><Relationship Id="rId7" Type="http://schemas.openxmlformats.org/officeDocument/2006/relationships/image" Target="../media/image18.png"/><Relationship Id="rId12" Type="http://schemas.microsoft.com/office/2007/relationships/hdphoto" Target="../media/hdphoto5.wdp"/><Relationship Id="rId17" Type="http://schemas.openxmlformats.org/officeDocument/2006/relationships/image" Target="../media/image23.png"/><Relationship Id="rId2" Type="http://schemas.openxmlformats.org/officeDocument/2006/relationships/image" Target="../media/image15.png"/><Relationship Id="rId16" Type="http://schemas.microsoft.com/office/2007/relationships/hdphoto" Target="../media/hdphoto7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5" Type="http://schemas.openxmlformats.org/officeDocument/2006/relationships/image" Target="../media/image22.png"/><Relationship Id="rId10" Type="http://schemas.microsoft.com/office/2007/relationships/hdphoto" Target="../media/hdphoto4.wdp"/><Relationship Id="rId19" Type="http://schemas.openxmlformats.org/officeDocument/2006/relationships/image" Target="../media/image24.png"/><Relationship Id="rId4" Type="http://schemas.microsoft.com/office/2007/relationships/hdphoto" Target="../media/hdphoto1.wdp"/><Relationship Id="rId9" Type="http://schemas.openxmlformats.org/officeDocument/2006/relationships/image" Target="../media/image19.png"/><Relationship Id="rId14" Type="http://schemas.microsoft.com/office/2007/relationships/hdphoto" Target="../media/hdphoto6.wdp"/><Relationship Id="rId22" Type="http://schemas.microsoft.com/office/2007/relationships/hdphoto" Target="../media/hdphoto10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7" Type="http://schemas.openxmlformats.org/officeDocument/2006/relationships/chart" Target="../charts/chart2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1.xml"/><Relationship Id="rId5" Type="http://schemas.microsoft.com/office/2007/relationships/hdphoto" Target="../media/hdphoto12.wdp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3.xml"/><Relationship Id="rId5" Type="http://schemas.microsoft.com/office/2007/relationships/hdphoto" Target="../media/hdphoto12.wdp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8534400" cy="1524000"/>
          </a:xfrm>
        </p:spPr>
        <p:txBody>
          <a:bodyPr>
            <a:normAutofit fontScale="90000"/>
          </a:bodyPr>
          <a:lstStyle/>
          <a:p>
            <a:r>
              <a:rPr lang="en-US" dirty="0"/>
              <a:t>Basketball’s hot hand theory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30" y="1524000"/>
            <a:ext cx="6062870" cy="381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With statistics from NBA Playoff 2018-2019</a:t>
            </a: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Klay Thompson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Draymond Green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793139-87B4-48E7-B03E-006D8EA08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7100815"/>
              </p:ext>
            </p:extLst>
          </p:nvPr>
        </p:nvGraphicFramePr>
        <p:xfrm>
          <a:off x="2866275" y="4000500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9721606"/>
              </p:ext>
            </p:extLst>
          </p:nvPr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1" name="Gambar 6" descr="Sebuah gambar berisi orang, olahraga, raket, pemain&#10;&#10;Deskripsi dihasilkan secara otomatis">
            <a:extLst>
              <a:ext uri="{FF2B5EF4-FFF2-40B4-BE49-F238E27FC236}">
                <a16:creationId xmlns:a16="http://schemas.microsoft.com/office/drawing/2014/main" id="{662E82CD-DCFB-4A22-8A6D-2AEE118297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76" b="99879" l="10000" r="90000">
                        <a14:foregroundMark x1="34818" y1="21576" x2="45636" y2="6788"/>
                        <a14:foregroundMark x1="18182" y1="86667" x2="16909" y2="99879"/>
                        <a14:foregroundMark x1="33364" y1="25818" x2="43364" y2="8242"/>
                        <a14:foregroundMark x1="43364" y1="8242" x2="55091" y2="16121"/>
                        <a14:foregroundMark x1="42091" y1="5576" x2="53909" y2="12606"/>
                        <a14:foregroundMark x1="53818" y1="12000" x2="54818" y2="14303"/>
                        <a14:foregroundMark x1="34727" y1="10061" x2="32273" y2="164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11" y="2743200"/>
            <a:ext cx="4028861" cy="3021646"/>
          </a:xfrm>
          <a:prstGeom prst="rect">
            <a:avLst/>
          </a:prstGeom>
        </p:spPr>
      </p:pic>
      <p:pic>
        <p:nvPicPr>
          <p:cNvPr id="12" name="Gambar 8" descr="Sebuah gambar berisi orang, olahraga, memegang, pria&#10;&#10;Deskripsi dihasilkan secara otomatis">
            <a:extLst>
              <a:ext uri="{FF2B5EF4-FFF2-40B4-BE49-F238E27FC236}">
                <a16:creationId xmlns:a16="http://schemas.microsoft.com/office/drawing/2014/main" id="{95942B96-C18F-49A5-B4CE-AFE2AA9BE06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44" b="98704" l="10000" r="90000">
                        <a14:foregroundMark x1="39167" y1="13981" x2="40625" y2="4167"/>
                        <a14:foregroundMark x1="41094" y1="2593" x2="48073" y2="19630"/>
                        <a14:foregroundMark x1="48333" y1="14537" x2="47031" y2="10648"/>
                        <a14:foregroundMark x1="48229" y1="18426" x2="48542" y2="11944"/>
                        <a14:foregroundMark x1="48125" y1="12130" x2="46146" y2="6759"/>
                        <a14:foregroundMark x1="47813" y1="10093" x2="35365" y2="11019"/>
                        <a14:foregroundMark x1="35365" y1="11019" x2="34896" y2="15833"/>
                        <a14:foregroundMark x1="34635" y1="17037" x2="34948" y2="13056"/>
                        <a14:foregroundMark x1="35260" y1="9259" x2="39010" y2="4630"/>
                        <a14:foregroundMark x1="36042" y1="8241" x2="39063" y2="3241"/>
                        <a14:foregroundMark x1="42656" y1="2963" x2="44167" y2="4259"/>
                        <a14:foregroundMark x1="44479" y1="4907" x2="47396" y2="7870"/>
                        <a14:foregroundMark x1="38385" y1="3519" x2="36458" y2="7222"/>
                        <a14:foregroundMark x1="37500" y1="4444" x2="35573" y2="7778"/>
                        <a14:foregroundMark x1="41719" y1="74630" x2="41198" y2="98704"/>
                        <a14:foregroundMark x1="39896" y1="2593" x2="40729" y2="2593"/>
                        <a14:backgroundMark x1="41234" y1="1183" x2="44010" y2="648"/>
                        <a14:backgroundMark x1="35365" y1="2315" x2="40339" y2="1356"/>
                        <a14:backgroundMark x1="64427" y1="63981" x2="65833" y2="70833"/>
                        <a14:backgroundMark x1="25052" y1="92407" x2="24063" y2="98148"/>
                        <a14:backgroundMark x1="24635" y1="90370" x2="24740" y2="89907"/>
                        <a14:backgroundMark x1="24740" y1="88333" x2="24740" y2="87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202"/>
          <a:stretch/>
        </p:blipFill>
        <p:spPr>
          <a:xfrm>
            <a:off x="5721757" y="2837440"/>
            <a:ext cx="3803244" cy="302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Klay Thompson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Draymond Green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ambar 6" descr="Sebuah gambar berisi orang, olahraga, raket, pemain&#10;&#10;Deskripsi dihasilkan secara otomatis">
            <a:extLst>
              <a:ext uri="{FF2B5EF4-FFF2-40B4-BE49-F238E27FC236}">
                <a16:creationId xmlns:a16="http://schemas.microsoft.com/office/drawing/2014/main" id="{662E82CD-DCFB-4A22-8A6D-2AEE1182976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76" b="99879" l="10000" r="90000">
                        <a14:foregroundMark x1="34818" y1="21576" x2="45636" y2="6788"/>
                        <a14:foregroundMark x1="18182" y1="86667" x2="16909" y2="99879"/>
                        <a14:foregroundMark x1="33364" y1="25818" x2="43364" y2="8242"/>
                        <a14:foregroundMark x1="43364" y1="8242" x2="55091" y2="16121"/>
                        <a14:foregroundMark x1="42091" y1="5576" x2="53909" y2="12606"/>
                        <a14:foregroundMark x1="53818" y1="12000" x2="54818" y2="14303"/>
                        <a14:foregroundMark x1="34727" y1="10061" x2="32273" y2="164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11" y="2743200"/>
            <a:ext cx="4028861" cy="3021646"/>
          </a:xfrm>
          <a:prstGeom prst="rect">
            <a:avLst/>
          </a:prstGeom>
        </p:spPr>
      </p:pic>
      <p:pic>
        <p:nvPicPr>
          <p:cNvPr id="12" name="Gambar 8" descr="Sebuah gambar berisi orang, olahraga, memegang, pria&#10;&#10;Deskripsi dihasilkan secara otomatis">
            <a:extLst>
              <a:ext uri="{FF2B5EF4-FFF2-40B4-BE49-F238E27FC236}">
                <a16:creationId xmlns:a16="http://schemas.microsoft.com/office/drawing/2014/main" id="{95942B96-C18F-49A5-B4CE-AFE2AA9BE06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4" b="98704" l="10000" r="90000">
                        <a14:foregroundMark x1="39167" y1="13981" x2="40625" y2="4167"/>
                        <a14:foregroundMark x1="41094" y1="2593" x2="48073" y2="19630"/>
                        <a14:foregroundMark x1="48333" y1="14537" x2="47031" y2="10648"/>
                        <a14:foregroundMark x1="48229" y1="18426" x2="48542" y2="11944"/>
                        <a14:foregroundMark x1="48125" y1="12130" x2="46146" y2="6759"/>
                        <a14:foregroundMark x1="47813" y1="10093" x2="35365" y2="11019"/>
                        <a14:foregroundMark x1="35365" y1="11019" x2="34896" y2="15833"/>
                        <a14:foregroundMark x1="34635" y1="17037" x2="34948" y2="13056"/>
                        <a14:foregroundMark x1="35260" y1="9259" x2="39010" y2="4630"/>
                        <a14:foregroundMark x1="36042" y1="8241" x2="39063" y2="3241"/>
                        <a14:foregroundMark x1="42656" y1="2963" x2="44167" y2="4259"/>
                        <a14:foregroundMark x1="44479" y1="4907" x2="47396" y2="7870"/>
                        <a14:foregroundMark x1="38385" y1="3519" x2="36458" y2="7222"/>
                        <a14:foregroundMark x1="37500" y1="4444" x2="35573" y2="7778"/>
                        <a14:foregroundMark x1="41719" y1="74630" x2="41198" y2="98704"/>
                        <a14:foregroundMark x1="39896" y1="2593" x2="40729" y2="2593"/>
                        <a14:backgroundMark x1="41234" y1="1183" x2="44010" y2="648"/>
                        <a14:backgroundMark x1="35365" y1="2315" x2="40339" y2="1356"/>
                        <a14:backgroundMark x1="64427" y1="63981" x2="65833" y2="70833"/>
                        <a14:backgroundMark x1="25052" y1="92407" x2="24063" y2="98148"/>
                        <a14:backgroundMark x1="24635" y1="90370" x2="24740" y2="89907"/>
                        <a14:backgroundMark x1="24740" y1="88333" x2="24740" y2="87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202"/>
          <a:stretch/>
        </p:blipFill>
        <p:spPr>
          <a:xfrm>
            <a:off x="5721757" y="2837440"/>
            <a:ext cx="3803244" cy="3021645"/>
          </a:xfrm>
          <a:prstGeom prst="rect">
            <a:avLst/>
          </a:prstGeom>
        </p:spPr>
      </p:pic>
      <p:graphicFrame>
        <p:nvGraphicFramePr>
          <p:cNvPr id="15" name="Table 11">
            <a:extLst>
              <a:ext uri="{FF2B5EF4-FFF2-40B4-BE49-F238E27FC236}">
                <a16:creationId xmlns:a16="http://schemas.microsoft.com/office/drawing/2014/main" id="{9E5174CD-3AB1-4E4E-B71E-31F8329A8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14300"/>
              </p:ext>
            </p:extLst>
          </p:nvPr>
        </p:nvGraphicFramePr>
        <p:xfrm>
          <a:off x="76200" y="5079618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9E7A56BD-88C4-46BC-ACED-ECD4296A9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478456"/>
              </p:ext>
            </p:extLst>
          </p:nvPr>
        </p:nvGraphicFramePr>
        <p:xfrm>
          <a:off x="6355084" y="5105400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99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Fred VanVleet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Danny Green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6" name="Gambar 22" descr="Sebuah gambar berisi pria, orang, memegang, mengenakan&#10;&#10;Deskripsi dihasilkan secara otomatis">
            <a:extLst>
              <a:ext uri="{FF2B5EF4-FFF2-40B4-BE49-F238E27FC236}">
                <a16:creationId xmlns:a16="http://schemas.microsoft.com/office/drawing/2014/main" id="{6EE896DD-D24A-42F4-AB00-72F357D3AB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16" b="82227" l="6589" r="67765">
                        <a14:foregroundMark x1="40827" y1="9766" x2="42054" y2="3516"/>
                        <a14:foregroundMark x1="33592" y1="57227" x2="47674" y2="56348"/>
                        <a14:foregroundMark x1="47674" y1="56348" x2="48966" y2="57520"/>
                        <a14:foregroundMark x1="36434" y1="52637" x2="46705" y2="52637"/>
                        <a14:foregroundMark x1="40568" y1="55859" x2="43023" y2="70605"/>
                        <a14:foregroundMark x1="38178" y1="61328" x2="37080" y2="70508"/>
                        <a14:foregroundMark x1="41602" y1="75586" x2="41667" y2="80957"/>
                        <a14:foregroundMark x1="64406" y1="65332" x2="63889" y2="71582"/>
                        <a14:foregroundMark x1="67442" y1="61230" x2="67765" y2="62402"/>
                        <a14:foregroundMark x1="60142" y1="80176" x2="60142" y2="82227"/>
                        <a14:foregroundMark x1="6589" y1="56348" x2="6589" y2="57520"/>
                        <a14:foregroundMark x1="30368" y1="68459" x2="44484" y2="51971"/>
                        <a14:foregroundMark x1="44484" y1="51971" x2="47924" y2="65950"/>
                        <a14:foregroundMark x1="32273" y1="57895" x2="33485" y2="691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176" b="20720"/>
          <a:stretch/>
        </p:blipFill>
        <p:spPr>
          <a:xfrm>
            <a:off x="6072855" y="2857500"/>
            <a:ext cx="3969725" cy="2939469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793139-87B4-48E7-B03E-006D8EA08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3430408"/>
              </p:ext>
            </p:extLst>
          </p:nvPr>
        </p:nvGraphicFramePr>
        <p:xfrm>
          <a:off x="2866275" y="4000500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035559"/>
              </p:ext>
            </p:extLst>
          </p:nvPr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5" name="Gambar 26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6ABC1377-A805-4DDC-8095-24A9CA07FAF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9404" l="9947" r="89788">
                        <a14:foregroundMark x1="53979" y1="39165" x2="51857" y2="4771"/>
                        <a14:foregroundMark x1="45623" y1="10736" x2="57294" y2="11928"/>
                        <a14:foregroundMark x1="57560" y1="8350" x2="49469" y2="6163"/>
                        <a14:foregroundMark x1="49867" y1="3976" x2="46552" y2="8946"/>
                        <a14:foregroundMark x1="54244" y1="4573" x2="56631" y2="8350"/>
                        <a14:foregroundMark x1="56233" y1="5964" x2="58621" y2="15308"/>
                        <a14:foregroundMark x1="57427" y1="9344" x2="58488" y2="12724"/>
                        <a14:foregroundMark x1="58355" y1="9940" x2="58621" y2="13121"/>
                        <a14:foregroundMark x1="57560" y1="7157" x2="54733" y2="3626"/>
                        <a14:foregroundMark x1="50265" y1="5169" x2="46154" y2="14911"/>
                        <a14:foregroundMark x1="48939" y1="7157" x2="45592" y2="18290"/>
                        <a14:foregroundMark x1="47754" y1="19682" x2="48939" y2="27634"/>
                        <a14:foregroundMark x1="47665" y1="19085" x2="47754" y2="19682"/>
                        <a14:foregroundMark x1="46450" y1="10934" x2="47547" y2="18290"/>
                        <a14:foregroundMark x1="46391" y1="10537" x2="46450" y2="10934"/>
                        <a14:foregroundMark x1="46332" y1="10139" x2="46391" y2="10537"/>
                        <a14:foregroundMark x1="46213" y1="9344" x2="46332" y2="10139"/>
                        <a14:foregroundMark x1="46154" y1="8946" x2="46213" y2="9344"/>
                        <a14:foregroundMark x1="45303" y1="10934" x2="46021" y2="18290"/>
                        <a14:foregroundMark x1="45264" y1="10537" x2="45303" y2="10934"/>
                        <a14:foregroundMark x1="45225" y1="10139" x2="45264" y2="10537"/>
                        <a14:foregroundMark x1="46947" y1="19682" x2="47347" y2="22266"/>
                        <a14:foregroundMark x1="46854" y1="19085" x2="46947" y2="19682"/>
                        <a14:foregroundMark x1="45623" y1="11133" x2="46731" y2="18290"/>
                        <a14:foregroundMark x1="54509" y1="27634" x2="66976" y2="45328"/>
                        <a14:foregroundMark x1="66976" y1="45328" x2="67507" y2="42942"/>
                        <a14:foregroundMark x1="66286" y1="54076" x2="65650" y2="62227"/>
                        <a14:foregroundMark x1="66395" y1="52684" x2="66286" y2="54076"/>
                        <a14:foregroundMark x1="66457" y1="51889" x2="66395" y2="52684"/>
                        <a14:foregroundMark x1="66504" y1="51292" x2="66457" y2="51889"/>
                        <a14:foregroundMark x1="67109" y1="43539" x2="66504" y2="51292"/>
                        <a14:foregroundMark x1="67602" y1="69384" x2="67772" y2="70775"/>
                        <a14:foregroundMark x1="67457" y1="68191" x2="67602" y2="69384"/>
                        <a14:foregroundMark x1="65568" y1="52684" x2="67457" y2="68191"/>
                        <a14:foregroundMark x1="65471" y1="51889" x2="65568" y2="52684"/>
                        <a14:foregroundMark x1="65398" y1="51292" x2="65471" y2="51889"/>
                        <a14:foregroundMark x1="64721" y1="45726" x2="65398" y2="51292"/>
                        <a14:foregroundMark x1="67772" y1="70775" x2="67772" y2="70179"/>
                        <a14:foregroundMark x1="41247" y1="42545" x2="44695" y2="48509"/>
                        <a14:foregroundMark x1="42308" y1="34791" x2="42838" y2="42545"/>
                        <a14:foregroundMark x1="47215" y1="34791" x2="53448" y2="47913"/>
                        <a14:foregroundMark x1="46804" y1="18290" x2="46684" y2="16899"/>
                        <a14:foregroundMark x1="46923" y1="19682" x2="46872" y2="19085"/>
                        <a14:foregroundMark x1="47745" y1="29225" x2="46923" y2="19682"/>
                        <a14:foregroundMark x1="47613" y1="84891" x2="47215" y2="98012"/>
                        <a14:foregroundMark x1="54642" y1="79324" x2="61538" y2="99602"/>
                        <a14:foregroundMark x1="66446" y1="78926" x2="65517" y2="98012"/>
                        <a14:foregroundMark x1="68568" y1="86282" x2="64854" y2="99602"/>
                        <a14:foregroundMark x1="68037" y1="85885" x2="65517" y2="99602"/>
                        <a14:foregroundMark x1="67507" y1="94036" x2="67109" y2="97217"/>
                        <a14:foregroundMark x1="65915" y1="56859" x2="59019" y2="35785"/>
                        <a14:foregroundMark x1="59019" y1="35785" x2="59019" y2="35586"/>
                        <a14:foregroundMark x1="61671" y1="31809" x2="63528" y2="38569"/>
                        <a14:foregroundMark x1="61936" y1="29423" x2="65517" y2="35189"/>
                        <a14:foregroundMark x1="57825" y1="28231" x2="58753" y2="27038"/>
                        <a14:foregroundMark x1="62997" y1="29423" x2="64456" y2="31412"/>
                        <a14:foregroundMark x1="59416" y1="27038" x2="58753" y2="26640"/>
                        <a14:foregroundMark x1="19363" y1="69185" x2="26923" y2="81710"/>
                        <a14:foregroundMark x1="20292" y1="77535" x2="20027" y2="74155"/>
                        <a14:foregroundMark x1="31963" y1="82306" x2="32361" y2="81511"/>
                        <a14:foregroundMark x1="33554" y1="80119" x2="34218" y2="78529"/>
                        <a14:foregroundMark x1="22414" y1="84095" x2="23475" y2="82306"/>
                        <a14:foregroundMark x1="20955" y1="82306" x2="21088" y2="81710"/>
                        <a14:foregroundMark x1="51061" y1="3181" x2="52653" y2="3579"/>
                        <a14:foregroundMark x1="52785" y1="3181" x2="53581" y2="3579"/>
                        <a14:foregroundMark x1="51790" y1="1590" x2="51326" y2="0"/>
                        <a14:foregroundMark x1="52255" y1="3181" x2="51790" y2="1590"/>
                        <a14:backgroundMark x1="54946" y1="1023" x2="55836" y2="994"/>
                        <a14:backgroundMark x1="51753" y1="1127" x2="52041" y2="1118"/>
                        <a14:backgroundMark x1="49735" y1="1193" x2="51603" y2="1132"/>
                        <a14:backgroundMark x1="45093" y1="19682" x2="45358" y2="19881"/>
                        <a14:backgroundMark x1="45491" y1="18688" x2="45491" y2="18688"/>
                        <a14:backgroundMark x1="45358" y1="19085" x2="45358" y2="19085"/>
                        <a14:backgroundMark x1="45225" y1="19085" x2="45225" y2="19085"/>
                        <a14:backgroundMark x1="45491" y1="19682" x2="45491" y2="19682"/>
                        <a14:backgroundMark x1="45491" y1="19284" x2="45491" y2="19284"/>
                        <a14:backgroundMark x1="45491" y1="18887" x2="45491" y2="18887"/>
                        <a14:backgroundMark x1="45491" y1="18887" x2="45491" y2="18887"/>
                        <a14:backgroundMark x1="45225" y1="18290" x2="45225" y2="18290"/>
                        <a14:backgroundMark x1="45358" y1="18290" x2="45358" y2="18290"/>
                        <a14:backgroundMark x1="45358" y1="18290" x2="45358" y2="18290"/>
                        <a14:backgroundMark x1="45491" y1="18688" x2="45491" y2="18688"/>
                        <a14:backgroundMark x1="45358" y1="18489" x2="45358" y2="18489"/>
                        <a14:backgroundMark x1="45358" y1="18489" x2="45358" y2="18489"/>
                        <a14:backgroundMark x1="45358" y1="18887" x2="45358" y2="18887"/>
                        <a14:backgroundMark x1="45093" y1="10934" x2="45093" y2="10934"/>
                        <a14:backgroundMark x1="45093" y1="10934" x2="45093" y2="10934"/>
                        <a14:backgroundMark x1="45093" y1="10537" x2="45093" y2="10537"/>
                        <a14:backgroundMark x1="45093" y1="10139" x2="45093" y2="10139"/>
                        <a14:backgroundMark x1="45225" y1="9344" x2="45225" y2="9344"/>
                        <a14:backgroundMark x1="51857" y1="1590" x2="51857" y2="1590"/>
                        <a14:backgroundMark x1="51857" y1="1789" x2="51857" y2="1789"/>
                        <a14:backgroundMark x1="18435" y1="80318" x2="18435" y2="80318"/>
                        <a14:backgroundMark x1="68170" y1="54076" x2="68170" y2="54076"/>
                        <a14:backgroundMark x1="67772" y1="52684" x2="67772" y2="52684"/>
                        <a14:backgroundMark x1="67772" y1="51889" x2="67772" y2="51889"/>
                        <a14:backgroundMark x1="67639" y1="51292" x2="67639" y2="51292"/>
                        <a14:backgroundMark x1="68037" y1="68191" x2="68037" y2="68191"/>
                        <a14:backgroundMark x1="67905" y1="69384" x2="67905" y2="69384"/>
                        <a14:backgroundMark x1="70424" y1="92247" x2="70424" y2="92247"/>
                        <a14:backgroundMark x1="70027" y1="92247" x2="72414" y2="990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21067"/>
          <a:stretch/>
        </p:blipFill>
        <p:spPr>
          <a:xfrm>
            <a:off x="817941" y="2655000"/>
            <a:ext cx="2786604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4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Fred VanVleet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Danny Green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6" name="Gambar 22" descr="Sebuah gambar berisi pria, orang, memegang, mengenakan&#10;&#10;Deskripsi dihasilkan secara otomatis">
            <a:extLst>
              <a:ext uri="{FF2B5EF4-FFF2-40B4-BE49-F238E27FC236}">
                <a16:creationId xmlns:a16="http://schemas.microsoft.com/office/drawing/2014/main" id="{6EE896DD-D24A-42F4-AB00-72F357D3AB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16" b="82227" l="6589" r="67765">
                        <a14:foregroundMark x1="40827" y1="9766" x2="42054" y2="3516"/>
                        <a14:foregroundMark x1="33592" y1="57227" x2="47674" y2="56348"/>
                        <a14:foregroundMark x1="47674" y1="56348" x2="48966" y2="57520"/>
                        <a14:foregroundMark x1="36434" y1="52637" x2="46705" y2="52637"/>
                        <a14:foregroundMark x1="40568" y1="55859" x2="43023" y2="70605"/>
                        <a14:foregroundMark x1="38178" y1="61328" x2="37080" y2="70508"/>
                        <a14:foregroundMark x1="41602" y1="75586" x2="41667" y2="80957"/>
                        <a14:foregroundMark x1="64406" y1="65332" x2="63889" y2="71582"/>
                        <a14:foregroundMark x1="67442" y1="61230" x2="67765" y2="62402"/>
                        <a14:foregroundMark x1="60142" y1="80176" x2="60142" y2="82227"/>
                        <a14:foregroundMark x1="6589" y1="56348" x2="6589" y2="57520"/>
                        <a14:foregroundMark x1="30368" y1="68459" x2="44484" y2="51971"/>
                        <a14:foregroundMark x1="44484" y1="51971" x2="47924" y2="65950"/>
                        <a14:foregroundMark x1="32273" y1="57895" x2="33485" y2="691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176" b="20720"/>
          <a:stretch/>
        </p:blipFill>
        <p:spPr>
          <a:xfrm>
            <a:off x="6072855" y="2857500"/>
            <a:ext cx="3969725" cy="293946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ambar 26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6ABC1377-A805-4DDC-8095-24A9CA07FAF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404" l="9947" r="89788">
                        <a14:foregroundMark x1="53979" y1="39165" x2="51857" y2="4771"/>
                        <a14:foregroundMark x1="45623" y1="10736" x2="57294" y2="11928"/>
                        <a14:foregroundMark x1="57560" y1="8350" x2="49469" y2="6163"/>
                        <a14:foregroundMark x1="49867" y1="3976" x2="46552" y2="8946"/>
                        <a14:foregroundMark x1="54244" y1="4573" x2="56631" y2="8350"/>
                        <a14:foregroundMark x1="56233" y1="5964" x2="58621" y2="15308"/>
                        <a14:foregroundMark x1="57427" y1="9344" x2="58488" y2="12724"/>
                        <a14:foregroundMark x1="58355" y1="9940" x2="58621" y2="13121"/>
                        <a14:foregroundMark x1="57560" y1="7157" x2="54733" y2="3626"/>
                        <a14:foregroundMark x1="50265" y1="5169" x2="46154" y2="14911"/>
                        <a14:foregroundMark x1="48939" y1="7157" x2="45592" y2="18290"/>
                        <a14:foregroundMark x1="47754" y1="19682" x2="48939" y2="27634"/>
                        <a14:foregroundMark x1="47665" y1="19085" x2="47754" y2="19682"/>
                        <a14:foregroundMark x1="46450" y1="10934" x2="47547" y2="18290"/>
                        <a14:foregroundMark x1="46391" y1="10537" x2="46450" y2="10934"/>
                        <a14:foregroundMark x1="46332" y1="10139" x2="46391" y2="10537"/>
                        <a14:foregroundMark x1="46213" y1="9344" x2="46332" y2="10139"/>
                        <a14:foregroundMark x1="46154" y1="8946" x2="46213" y2="9344"/>
                        <a14:foregroundMark x1="45303" y1="10934" x2="46021" y2="18290"/>
                        <a14:foregroundMark x1="45264" y1="10537" x2="45303" y2="10934"/>
                        <a14:foregroundMark x1="45225" y1="10139" x2="45264" y2="10537"/>
                        <a14:foregroundMark x1="46947" y1="19682" x2="47347" y2="22266"/>
                        <a14:foregroundMark x1="46854" y1="19085" x2="46947" y2="19682"/>
                        <a14:foregroundMark x1="45623" y1="11133" x2="46731" y2="18290"/>
                        <a14:foregroundMark x1="54509" y1="27634" x2="66976" y2="45328"/>
                        <a14:foregroundMark x1="66976" y1="45328" x2="67507" y2="42942"/>
                        <a14:foregroundMark x1="66286" y1="54076" x2="65650" y2="62227"/>
                        <a14:foregroundMark x1="66395" y1="52684" x2="66286" y2="54076"/>
                        <a14:foregroundMark x1="66457" y1="51889" x2="66395" y2="52684"/>
                        <a14:foregroundMark x1="66504" y1="51292" x2="66457" y2="51889"/>
                        <a14:foregroundMark x1="67109" y1="43539" x2="66504" y2="51292"/>
                        <a14:foregroundMark x1="67602" y1="69384" x2="67772" y2="70775"/>
                        <a14:foregroundMark x1="67457" y1="68191" x2="67602" y2="69384"/>
                        <a14:foregroundMark x1="65568" y1="52684" x2="67457" y2="68191"/>
                        <a14:foregroundMark x1="65471" y1="51889" x2="65568" y2="52684"/>
                        <a14:foregroundMark x1="65398" y1="51292" x2="65471" y2="51889"/>
                        <a14:foregroundMark x1="64721" y1="45726" x2="65398" y2="51292"/>
                        <a14:foregroundMark x1="67772" y1="70775" x2="67772" y2="70179"/>
                        <a14:foregroundMark x1="41247" y1="42545" x2="44695" y2="48509"/>
                        <a14:foregroundMark x1="42308" y1="34791" x2="42838" y2="42545"/>
                        <a14:foregroundMark x1="47215" y1="34791" x2="53448" y2="47913"/>
                        <a14:foregroundMark x1="46804" y1="18290" x2="46684" y2="16899"/>
                        <a14:foregroundMark x1="46923" y1="19682" x2="46872" y2="19085"/>
                        <a14:foregroundMark x1="47745" y1="29225" x2="46923" y2="19682"/>
                        <a14:foregroundMark x1="47613" y1="84891" x2="47215" y2="98012"/>
                        <a14:foregroundMark x1="54642" y1="79324" x2="61538" y2="99602"/>
                        <a14:foregroundMark x1="66446" y1="78926" x2="65517" y2="98012"/>
                        <a14:foregroundMark x1="68568" y1="86282" x2="64854" y2="99602"/>
                        <a14:foregroundMark x1="68037" y1="85885" x2="65517" y2="99602"/>
                        <a14:foregroundMark x1="67507" y1="94036" x2="67109" y2="97217"/>
                        <a14:foregroundMark x1="65915" y1="56859" x2="59019" y2="35785"/>
                        <a14:foregroundMark x1="59019" y1="35785" x2="59019" y2="35586"/>
                        <a14:foregroundMark x1="61671" y1="31809" x2="63528" y2="38569"/>
                        <a14:foregroundMark x1="61936" y1="29423" x2="65517" y2="35189"/>
                        <a14:foregroundMark x1="57825" y1="28231" x2="58753" y2="27038"/>
                        <a14:foregroundMark x1="62997" y1="29423" x2="64456" y2="31412"/>
                        <a14:foregroundMark x1="59416" y1="27038" x2="58753" y2="26640"/>
                        <a14:foregroundMark x1="19363" y1="69185" x2="26923" y2="81710"/>
                        <a14:foregroundMark x1="20292" y1="77535" x2="20027" y2="74155"/>
                        <a14:foregroundMark x1="31963" y1="82306" x2="32361" y2="81511"/>
                        <a14:foregroundMark x1="33554" y1="80119" x2="34218" y2="78529"/>
                        <a14:foregroundMark x1="22414" y1="84095" x2="23475" y2="82306"/>
                        <a14:foregroundMark x1="20955" y1="82306" x2="21088" y2="81710"/>
                        <a14:foregroundMark x1="51061" y1="3181" x2="52653" y2="3579"/>
                        <a14:foregroundMark x1="52785" y1="3181" x2="53581" y2="3579"/>
                        <a14:foregroundMark x1="51790" y1="1590" x2="51326" y2="0"/>
                        <a14:foregroundMark x1="52255" y1="3181" x2="51790" y2="1590"/>
                        <a14:backgroundMark x1="54946" y1="1023" x2="55836" y2="994"/>
                        <a14:backgroundMark x1="51753" y1="1127" x2="52041" y2="1118"/>
                        <a14:backgroundMark x1="49735" y1="1193" x2="51603" y2="1132"/>
                        <a14:backgroundMark x1="45093" y1="19682" x2="45358" y2="19881"/>
                        <a14:backgroundMark x1="45491" y1="18688" x2="45491" y2="18688"/>
                        <a14:backgroundMark x1="45358" y1="19085" x2="45358" y2="19085"/>
                        <a14:backgroundMark x1="45225" y1="19085" x2="45225" y2="19085"/>
                        <a14:backgroundMark x1="45491" y1="19682" x2="45491" y2="19682"/>
                        <a14:backgroundMark x1="45491" y1="19284" x2="45491" y2="19284"/>
                        <a14:backgroundMark x1="45491" y1="18887" x2="45491" y2="18887"/>
                        <a14:backgroundMark x1="45491" y1="18887" x2="45491" y2="18887"/>
                        <a14:backgroundMark x1="45225" y1="18290" x2="45225" y2="18290"/>
                        <a14:backgroundMark x1="45358" y1="18290" x2="45358" y2="18290"/>
                        <a14:backgroundMark x1="45358" y1="18290" x2="45358" y2="18290"/>
                        <a14:backgroundMark x1="45491" y1="18688" x2="45491" y2="18688"/>
                        <a14:backgroundMark x1="45358" y1="18489" x2="45358" y2="18489"/>
                        <a14:backgroundMark x1="45358" y1="18489" x2="45358" y2="18489"/>
                        <a14:backgroundMark x1="45358" y1="18887" x2="45358" y2="18887"/>
                        <a14:backgroundMark x1="45093" y1="10934" x2="45093" y2="10934"/>
                        <a14:backgroundMark x1="45093" y1="10934" x2="45093" y2="10934"/>
                        <a14:backgroundMark x1="45093" y1="10537" x2="45093" y2="10537"/>
                        <a14:backgroundMark x1="45093" y1="10139" x2="45093" y2="10139"/>
                        <a14:backgroundMark x1="45225" y1="9344" x2="45225" y2="9344"/>
                        <a14:backgroundMark x1="51857" y1="1590" x2="51857" y2="1590"/>
                        <a14:backgroundMark x1="51857" y1="1789" x2="51857" y2="1789"/>
                        <a14:backgroundMark x1="18435" y1="80318" x2="18435" y2="80318"/>
                        <a14:backgroundMark x1="68170" y1="54076" x2="68170" y2="54076"/>
                        <a14:backgroundMark x1="67772" y1="52684" x2="67772" y2="52684"/>
                        <a14:backgroundMark x1="67772" y1="51889" x2="67772" y2="51889"/>
                        <a14:backgroundMark x1="67639" y1="51292" x2="67639" y2="51292"/>
                        <a14:backgroundMark x1="68037" y1="68191" x2="68037" y2="68191"/>
                        <a14:backgroundMark x1="67905" y1="69384" x2="67905" y2="69384"/>
                        <a14:backgroundMark x1="70424" y1="92247" x2="70424" y2="92247"/>
                        <a14:backgroundMark x1="70027" y1="92247" x2="72414" y2="990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21067"/>
          <a:stretch/>
        </p:blipFill>
        <p:spPr>
          <a:xfrm>
            <a:off x="817941" y="2655000"/>
            <a:ext cx="2786604" cy="3060000"/>
          </a:xfrm>
          <a:prstGeom prst="rect">
            <a:avLst/>
          </a:prstGeom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288C4A10-193D-45B6-AACF-E2F5EBCEA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576105"/>
              </p:ext>
            </p:extLst>
          </p:nvPr>
        </p:nvGraphicFramePr>
        <p:xfrm>
          <a:off x="76200" y="5079618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96EFEAD-8317-4DDE-AD37-3329083B3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078745"/>
              </p:ext>
            </p:extLst>
          </p:nvPr>
        </p:nvGraphicFramePr>
        <p:xfrm>
          <a:off x="6355084" y="5105400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0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>
                <a:latin typeface="Copperplate Gothic Bold" panose="020E0705020206020404" pitchFamily="34" charset="0"/>
              </a:rPr>
              <a:t>Kawhi</a:t>
            </a:r>
            <a:r>
              <a:rPr lang="en-US" dirty="0">
                <a:latin typeface="Copperplate Gothic Bold" panose="020E0705020206020404" pitchFamily="34" charset="0"/>
              </a:rPr>
              <a:t> Leonard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Pascal </a:t>
            </a:r>
            <a:r>
              <a:rPr lang="en-US" dirty="0" err="1">
                <a:latin typeface="Copperplate Gothic Bold" panose="020E0705020206020404" pitchFamily="34" charset="0"/>
              </a:rPr>
              <a:t>Siakam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5" name="Gambar 16" descr="Sebuah gambar berisi olahraga, orang, pemain, pria&#10;&#10;Deskripsi dihasilkan secara otomatis">
            <a:extLst>
              <a:ext uri="{FF2B5EF4-FFF2-40B4-BE49-F238E27FC236}">
                <a16:creationId xmlns:a16="http://schemas.microsoft.com/office/drawing/2014/main" id="{B625FDEC-24E8-451A-899C-8F1289DAF5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28" b="97170" l="10000" r="90000">
                        <a14:foregroundMark x1="33704" y1="49717" x2="28466" y2="73679"/>
                        <a14:foregroundMark x1="28466" y1="73679" x2="28095" y2="97358"/>
                        <a14:foregroundMark x1="33545" y1="73962" x2="38201" y2="83396"/>
                        <a14:foregroundMark x1="64656" y1="64811" x2="53598" y2="65283"/>
                        <a14:foregroundMark x1="34550" y1="73019" x2="33704" y2="48019"/>
                        <a14:foregroundMark x1="33704" y1="48019" x2="61323" y2="59245"/>
                        <a14:foregroundMark x1="61323" y1="59245" x2="61376" y2="59528"/>
                        <a14:foregroundMark x1="34868" y1="48585" x2="37302" y2="72830"/>
                        <a14:foregroundMark x1="37302" y1="72830" x2="36772" y2="74245"/>
                        <a14:foregroundMark x1="38466" y1="43679" x2="44815" y2="51038"/>
                        <a14:foregroundMark x1="38730" y1="5283" x2="34444" y2="26981"/>
                        <a14:foregroundMark x1="34180" y1="13868" x2="34550" y2="26604"/>
                        <a14:foregroundMark x1="33968" y1="11981" x2="37778" y2="41132"/>
                        <a14:foregroundMark x1="36402" y1="38868" x2="36402" y2="41887"/>
                        <a14:foregroundMark x1="36984" y1="41415" x2="35661" y2="31792"/>
                        <a14:foregroundMark x1="36772" y1="35472" x2="33016" y2="18113"/>
                        <a14:foregroundMark x1="32804" y1="20189" x2="34233" y2="29245"/>
                        <a14:foregroundMark x1="32169" y1="16038" x2="31852" y2="19434"/>
                        <a14:foregroundMark x1="34074" y1="10566" x2="35661" y2="8396"/>
                        <a14:foregroundMark x1="40317" y1="5189" x2="42646" y2="4528"/>
                        <a14:foregroundMark x1="40000" y1="13208" x2="50265" y2="32925"/>
                        <a14:foregroundMark x1="50729" y1="35283" x2="53810" y2="50943"/>
                        <a14:foregroundMark x1="50265" y1="32925" x2="50729" y2="35283"/>
                        <a14:foregroundMark x1="45873" y1="8868" x2="50106" y2="17264"/>
                        <a14:foregroundMark x1="50159" y1="19434" x2="51852" y2="31509"/>
                        <a14:foregroundMark x1="51376" y1="23491" x2="52275" y2="28868"/>
                        <a14:foregroundMark x1="64392" y1="60094" x2="69206" y2="97170"/>
                        <a14:foregroundMark x1="57778" y1="50472" x2="58571" y2="53491"/>
                        <a14:foregroundMark x1="38624" y1="4717" x2="37460" y2="5377"/>
                        <a14:backgroundMark x1="51111" y1="35283" x2="51111" y2="35283"/>
                        <a14:backgroundMark x1="42804" y1="4245" x2="42804" y2="42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95" r="25984"/>
          <a:stretch/>
        </p:blipFill>
        <p:spPr>
          <a:xfrm>
            <a:off x="911914" y="2470500"/>
            <a:ext cx="2985609" cy="3060000"/>
          </a:xfrm>
          <a:prstGeom prst="rect">
            <a:avLst/>
          </a:prstGeom>
        </p:spPr>
      </p:pic>
      <p:pic>
        <p:nvPicPr>
          <p:cNvPr id="16" name="Gambar 20" descr="Sebuah gambar berisi orang, permainan, olahraga, pemain&#10;&#10;Deskripsi dihasilkan secara otomatis">
            <a:extLst>
              <a:ext uri="{FF2B5EF4-FFF2-40B4-BE49-F238E27FC236}">
                <a16:creationId xmlns:a16="http://schemas.microsoft.com/office/drawing/2014/main" id="{E0C5BF83-0CED-4C71-A968-F1F01F3D636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20" b="99658" l="5813" r="93850">
                        <a14:foregroundMark x1="37658" y1="7175" x2="47515" y2="6606"/>
                        <a14:foregroundMark x1="35131" y1="41002" x2="18281" y2="39180"/>
                        <a14:foregroundMark x1="18281" y1="39180" x2="8256" y2="54214"/>
                        <a14:foregroundMark x1="8256" y1="54214" x2="12553" y2="80866"/>
                        <a14:foregroundMark x1="6655" y1="36446" x2="5981" y2="56948"/>
                        <a14:foregroundMark x1="5981" y1="56948" x2="6992" y2="60592"/>
                        <a14:foregroundMark x1="9688" y1="35877" x2="28896" y2="28246"/>
                        <a14:foregroundMark x1="22409" y1="34852" x2="53584" y2="21059"/>
                        <a14:foregroundMark x1="38585" y1="9453" x2="44650" y2="54670"/>
                        <a14:foregroundMark x1="35889" y1="7403" x2="47683" y2="6834"/>
                        <a14:foregroundMark x1="48273" y1="6834" x2="48694" y2="12756"/>
                        <a14:foregroundMark x1="45830" y1="6606" x2="45998" y2="21754"/>
                        <a14:foregroundMark x1="34794" y1="9453" x2="43510" y2="3116"/>
                        <a14:foregroundMark x1="54002" y1="33827" x2="71019" y2="66970"/>
                        <a14:foregroundMark x1="71019" y1="66970" x2="85004" y2="60137"/>
                        <a14:foregroundMark x1="85004" y1="60137" x2="82140" y2="46697"/>
                        <a14:foregroundMark x1="59309" y1="33827" x2="72030" y2="63440"/>
                        <a14:foregroundMark x1="65206" y1="55923" x2="73041" y2="73918"/>
                        <a14:foregroundMark x1="73041" y1="73918" x2="75653" y2="77107"/>
                        <a14:foregroundMark x1="74895" y1="78588" x2="88206" y2="59795"/>
                        <a14:foregroundMark x1="87616" y1="50342" x2="87447" y2="64920"/>
                        <a14:foregroundMark x1="75063" y1="44647" x2="85173" y2="43622"/>
                        <a14:foregroundMark x1="85004" y1="42369" x2="91238" y2="50569"/>
                        <a14:foregroundMark x1="88627" y1="46241" x2="87616" y2="50342"/>
                        <a14:foregroundMark x1="92249" y1="49317" x2="93934" y2="51822"/>
                        <a14:foregroundMark x1="28138" y1="55239" x2="30160" y2="75171"/>
                        <a14:foregroundMark x1="30160" y1="75171" x2="37658" y2="99658"/>
                        <a14:foregroundMark x1="52822" y1="28474" x2="55855" y2="36902"/>
                        <a14:foregroundMark x1="34204" y1="23349" x2="29233" y2="23349"/>
                        <a14:foregroundMark x1="34204" y1="16173" x2="34794" y2="6834"/>
                        <a14:foregroundMark x1="33783" y1="9567" x2="34120" y2="6720"/>
                        <a14:foregroundMark x1="33698" y1="10023" x2="33951" y2="6948"/>
                        <a14:foregroundMark x1="33530" y1="8884" x2="33109" y2="9339"/>
                        <a14:foregroundMark x1="34625" y1="12756" x2="33446" y2="8770"/>
                        <a14:foregroundMark x1="53328" y1="20615" x2="53833" y2="31777"/>
                        <a14:foregroundMark x1="49031" y1="9681" x2="49621" y2="15034"/>
                        <a14:foregroundMark x1="49284" y1="9112" x2="50548" y2="14579"/>
                        <a14:backgroundMark x1="46420" y1="1139" x2="53665" y2="3986"/>
                        <a14:backgroundMark x1="45746" y1="1253" x2="45746" y2="1253"/>
                        <a14:backgroundMark x1="45493" y1="1822" x2="37911" y2="797"/>
                        <a14:backgroundMark x1="54163" y1="20546" x2="59393" y2="17426"/>
                        <a14:backgroundMark x1="58972" y1="19021" x2="61668" y2="16970"/>
                        <a14:backgroundMark x1="56108" y1="57859" x2="57540" y2="64351"/>
                        <a14:backgroundMark x1="57035" y1="55125" x2="60489" y2="64123"/>
                        <a14:backgroundMark x1="14238" y1="47722" x2="13732" y2="691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30"/>
          <a:stretch/>
        </p:blipFill>
        <p:spPr>
          <a:xfrm>
            <a:off x="6517760" y="2470500"/>
            <a:ext cx="4886002" cy="3060000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793139-87B4-48E7-B03E-006D8EA08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1688641"/>
              </p:ext>
            </p:extLst>
          </p:nvPr>
        </p:nvGraphicFramePr>
        <p:xfrm>
          <a:off x="2866275" y="4000500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497724"/>
              </p:ext>
            </p:extLst>
          </p:nvPr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54501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>
                <a:latin typeface="Copperplate Gothic Bold" panose="020E0705020206020404" pitchFamily="34" charset="0"/>
              </a:rPr>
              <a:t>Kawhi</a:t>
            </a:r>
            <a:r>
              <a:rPr lang="en-US" dirty="0">
                <a:latin typeface="Copperplate Gothic Bold" panose="020E0705020206020404" pitchFamily="34" charset="0"/>
              </a:rPr>
              <a:t> Leonard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Pascal </a:t>
            </a:r>
            <a:r>
              <a:rPr lang="en-US" dirty="0" err="1">
                <a:latin typeface="Copperplate Gothic Bold" panose="020E0705020206020404" pitchFamily="34" charset="0"/>
              </a:rPr>
              <a:t>Siakam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5" name="Gambar 16" descr="Sebuah gambar berisi olahraga, orang, pemain, pria&#10;&#10;Deskripsi dihasilkan secara otomatis">
            <a:extLst>
              <a:ext uri="{FF2B5EF4-FFF2-40B4-BE49-F238E27FC236}">
                <a16:creationId xmlns:a16="http://schemas.microsoft.com/office/drawing/2014/main" id="{B625FDEC-24E8-451A-899C-8F1289DAF5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28" b="97170" l="10000" r="90000">
                        <a14:foregroundMark x1="33704" y1="49717" x2="28466" y2="73679"/>
                        <a14:foregroundMark x1="28466" y1="73679" x2="28095" y2="97358"/>
                        <a14:foregroundMark x1="33545" y1="73962" x2="38201" y2="83396"/>
                        <a14:foregroundMark x1="64656" y1="64811" x2="53598" y2="65283"/>
                        <a14:foregroundMark x1="34550" y1="73019" x2="33704" y2="48019"/>
                        <a14:foregroundMark x1="33704" y1="48019" x2="61323" y2="59245"/>
                        <a14:foregroundMark x1="61323" y1="59245" x2="61376" y2="59528"/>
                        <a14:foregroundMark x1="34868" y1="48585" x2="37302" y2="72830"/>
                        <a14:foregroundMark x1="37302" y1="72830" x2="36772" y2="74245"/>
                        <a14:foregroundMark x1="38466" y1="43679" x2="44815" y2="51038"/>
                        <a14:foregroundMark x1="38730" y1="5283" x2="34444" y2="26981"/>
                        <a14:foregroundMark x1="34180" y1="13868" x2="34550" y2="26604"/>
                        <a14:foregroundMark x1="33968" y1="11981" x2="37778" y2="41132"/>
                        <a14:foregroundMark x1="36402" y1="38868" x2="36402" y2="41887"/>
                        <a14:foregroundMark x1="36984" y1="41415" x2="35661" y2="31792"/>
                        <a14:foregroundMark x1="36772" y1="35472" x2="33016" y2="18113"/>
                        <a14:foregroundMark x1="32804" y1="20189" x2="34233" y2="29245"/>
                        <a14:foregroundMark x1="32169" y1="16038" x2="31852" y2="19434"/>
                        <a14:foregroundMark x1="34074" y1="10566" x2="35661" y2="8396"/>
                        <a14:foregroundMark x1="40317" y1="5189" x2="42646" y2="4528"/>
                        <a14:foregroundMark x1="40000" y1="13208" x2="50265" y2="32925"/>
                        <a14:foregroundMark x1="50729" y1="35283" x2="53810" y2="50943"/>
                        <a14:foregroundMark x1="50265" y1="32925" x2="50729" y2="35283"/>
                        <a14:foregroundMark x1="45873" y1="8868" x2="50106" y2="17264"/>
                        <a14:foregroundMark x1="50159" y1="19434" x2="51852" y2="31509"/>
                        <a14:foregroundMark x1="51376" y1="23491" x2="52275" y2="28868"/>
                        <a14:foregroundMark x1="64392" y1="60094" x2="69206" y2="97170"/>
                        <a14:foregroundMark x1="57778" y1="50472" x2="58571" y2="53491"/>
                        <a14:foregroundMark x1="38624" y1="4717" x2="37460" y2="5377"/>
                        <a14:backgroundMark x1="51111" y1="35283" x2="51111" y2="35283"/>
                        <a14:backgroundMark x1="42804" y1="4245" x2="42804" y2="42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95" r="25984"/>
          <a:stretch/>
        </p:blipFill>
        <p:spPr>
          <a:xfrm>
            <a:off x="911914" y="2470500"/>
            <a:ext cx="2985609" cy="3060000"/>
          </a:xfrm>
          <a:prstGeom prst="rect">
            <a:avLst/>
          </a:prstGeom>
        </p:spPr>
      </p:pic>
      <p:pic>
        <p:nvPicPr>
          <p:cNvPr id="16" name="Gambar 20" descr="Sebuah gambar berisi orang, permainan, olahraga, pemain&#10;&#10;Deskripsi dihasilkan secara otomatis">
            <a:extLst>
              <a:ext uri="{FF2B5EF4-FFF2-40B4-BE49-F238E27FC236}">
                <a16:creationId xmlns:a16="http://schemas.microsoft.com/office/drawing/2014/main" id="{E0C5BF83-0CED-4C71-A968-F1F01F3D636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20" b="99658" l="5813" r="93850">
                        <a14:foregroundMark x1="37658" y1="7175" x2="47515" y2="6606"/>
                        <a14:foregroundMark x1="35131" y1="41002" x2="18281" y2="39180"/>
                        <a14:foregroundMark x1="18281" y1="39180" x2="8256" y2="54214"/>
                        <a14:foregroundMark x1="8256" y1="54214" x2="12553" y2="80866"/>
                        <a14:foregroundMark x1="6655" y1="36446" x2="5981" y2="56948"/>
                        <a14:foregroundMark x1="5981" y1="56948" x2="6992" y2="60592"/>
                        <a14:foregroundMark x1="9688" y1="35877" x2="28896" y2="28246"/>
                        <a14:foregroundMark x1="22409" y1="34852" x2="53584" y2="21059"/>
                        <a14:foregroundMark x1="38585" y1="9453" x2="44650" y2="54670"/>
                        <a14:foregroundMark x1="35889" y1="7403" x2="47683" y2="6834"/>
                        <a14:foregroundMark x1="48273" y1="6834" x2="48694" y2="12756"/>
                        <a14:foregroundMark x1="45830" y1="6606" x2="45998" y2="21754"/>
                        <a14:foregroundMark x1="34794" y1="9453" x2="43510" y2="3116"/>
                        <a14:foregroundMark x1="54002" y1="33827" x2="71019" y2="66970"/>
                        <a14:foregroundMark x1="71019" y1="66970" x2="85004" y2="60137"/>
                        <a14:foregroundMark x1="85004" y1="60137" x2="82140" y2="46697"/>
                        <a14:foregroundMark x1="59309" y1="33827" x2="72030" y2="63440"/>
                        <a14:foregroundMark x1="65206" y1="55923" x2="73041" y2="73918"/>
                        <a14:foregroundMark x1="73041" y1="73918" x2="75653" y2="77107"/>
                        <a14:foregroundMark x1="74895" y1="78588" x2="88206" y2="59795"/>
                        <a14:foregroundMark x1="87616" y1="50342" x2="87447" y2="64920"/>
                        <a14:foregroundMark x1="75063" y1="44647" x2="85173" y2="43622"/>
                        <a14:foregroundMark x1="85004" y1="42369" x2="91238" y2="50569"/>
                        <a14:foregroundMark x1="88627" y1="46241" x2="87616" y2="50342"/>
                        <a14:foregroundMark x1="92249" y1="49317" x2="93934" y2="51822"/>
                        <a14:foregroundMark x1="28138" y1="55239" x2="30160" y2="75171"/>
                        <a14:foregroundMark x1="30160" y1="75171" x2="37658" y2="99658"/>
                        <a14:foregroundMark x1="52822" y1="28474" x2="55855" y2="36902"/>
                        <a14:foregroundMark x1="34204" y1="23349" x2="29233" y2="23349"/>
                        <a14:foregroundMark x1="34204" y1="16173" x2="34794" y2="6834"/>
                        <a14:foregroundMark x1="33783" y1="9567" x2="34120" y2="6720"/>
                        <a14:foregroundMark x1="33698" y1="10023" x2="33951" y2="6948"/>
                        <a14:foregroundMark x1="33530" y1="8884" x2="33109" y2="9339"/>
                        <a14:foregroundMark x1="34625" y1="12756" x2="33446" y2="8770"/>
                        <a14:foregroundMark x1="53328" y1="20615" x2="53833" y2="31777"/>
                        <a14:foregroundMark x1="49031" y1="9681" x2="49621" y2="15034"/>
                        <a14:foregroundMark x1="49284" y1="9112" x2="50548" y2="14579"/>
                        <a14:backgroundMark x1="46420" y1="1139" x2="53665" y2="3986"/>
                        <a14:backgroundMark x1="45746" y1="1253" x2="45746" y2="1253"/>
                        <a14:backgroundMark x1="45493" y1="1822" x2="37911" y2="797"/>
                        <a14:backgroundMark x1="54163" y1="20546" x2="59393" y2="17426"/>
                        <a14:backgroundMark x1="58972" y1="19021" x2="61668" y2="16970"/>
                        <a14:backgroundMark x1="56108" y1="57859" x2="57540" y2="64351"/>
                        <a14:backgroundMark x1="57035" y1="55125" x2="60489" y2="64123"/>
                        <a14:backgroundMark x1="14238" y1="47722" x2="13732" y2="691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30"/>
          <a:stretch/>
        </p:blipFill>
        <p:spPr>
          <a:xfrm>
            <a:off x="6517760" y="2470500"/>
            <a:ext cx="4886002" cy="30600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73AE4BD2-F308-474D-8925-BF0D651CDA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781005"/>
              </p:ext>
            </p:extLst>
          </p:nvPr>
        </p:nvGraphicFramePr>
        <p:xfrm>
          <a:off x="76200" y="5079618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132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127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132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0BC21CB-64C7-4A3C-AE92-9FCCE7E52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047029"/>
              </p:ext>
            </p:extLst>
          </p:nvPr>
        </p:nvGraphicFramePr>
        <p:xfrm>
          <a:off x="6355084" y="5105400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19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Kyle Lowry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Marc Gasol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6" name="Gambar 18" descr="Sebuah gambar berisi orang, olahraga, pria, bola&#10;&#10;Deskripsi dihasilkan secara otomatis">
            <a:extLst>
              <a:ext uri="{FF2B5EF4-FFF2-40B4-BE49-F238E27FC236}">
                <a16:creationId xmlns:a16="http://schemas.microsoft.com/office/drawing/2014/main" id="{10D13E1F-491B-471C-8617-D07E72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83" b="99722" l="10000" r="90000">
                        <a14:foregroundMark x1="49063" y1="12917" x2="57656" y2="8333"/>
                        <a14:foregroundMark x1="51641" y1="30833" x2="51641" y2="83889"/>
                        <a14:foregroundMark x1="35703" y1="55278" x2="60234" y2="49167"/>
                        <a14:foregroundMark x1="60234" y1="49167" x2="70859" y2="49444"/>
                        <a14:foregroundMark x1="27891" y1="89583" x2="27891" y2="98750"/>
                        <a14:foregroundMark x1="40938" y1="95000" x2="40703" y2="99861"/>
                        <a14:foregroundMark x1="53292" y1="2411" x2="52891" y2="2500"/>
                        <a14:backgroundMark x1="54297" y1="1806" x2="54297" y2="1806"/>
                        <a14:backgroundMark x1="54609" y1="1944" x2="54609" y2="1944"/>
                        <a14:backgroundMark x1="54844" y1="1944" x2="53125" y2="1944"/>
                        <a14:backgroundMark x1="53125" y1="2083" x2="53125" y2="2083"/>
                        <a14:backgroundMark x1="52891" y1="2222" x2="52891" y2="2222"/>
                        <a14:backgroundMark x1="53125" y1="2222" x2="53125" y2="2222"/>
                        <a14:backgroundMark x1="53125" y1="2222" x2="53125" y2="2222"/>
                        <a14:backgroundMark x1="53125" y1="2222" x2="53125" y2="2222"/>
                        <a14:backgroundMark x1="52891" y1="2361" x2="52891" y2="2361"/>
                        <a14:backgroundMark x1="53203" y1="2361" x2="53203" y2="2361"/>
                        <a14:backgroundMark x1="53203" y1="2361" x2="53203" y2="2361"/>
                        <a14:backgroundMark x1="53516" y1="2361" x2="53516" y2="2361"/>
                        <a14:backgroundMark x1="53125" y1="2361" x2="53125" y2="2361"/>
                        <a14:backgroundMark x1="53359" y1="2361" x2="53828" y2="2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97" r="22580"/>
          <a:stretch/>
        </p:blipFill>
        <p:spPr>
          <a:xfrm>
            <a:off x="6836005" y="2655000"/>
            <a:ext cx="2993233" cy="3060000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793139-87B4-48E7-B03E-006D8EA08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6633779"/>
              </p:ext>
            </p:extLst>
          </p:nvPr>
        </p:nvGraphicFramePr>
        <p:xfrm>
          <a:off x="2866275" y="4000500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668742"/>
              </p:ext>
            </p:extLst>
          </p:nvPr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5" name="Gambar 24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914E1548-EC9F-40B7-A32C-CA5DE0841D1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250" b="78760" l="9961" r="89974">
                        <a14:foregroundMark x1="43327" y1="33447" x2="55078" y2="35156"/>
                        <a14:foregroundMark x1="55078" y1="35156" x2="58561" y2="46924"/>
                        <a14:foregroundMark x1="52637" y1="9375" x2="60059" y2="15234"/>
                        <a14:foregroundMark x1="60677" y1="12695" x2="57780" y2="7422"/>
                        <a14:foregroundMark x1="56673" y1="27930" x2="60059" y2="33203"/>
                        <a14:foregroundMark x1="50423" y1="28125" x2="44043" y2="31104"/>
                        <a14:foregroundMark x1="47168" y1="66357" x2="46126" y2="76904"/>
                        <a14:foregroundMark x1="60221" y1="73047" x2="60124" y2="75488"/>
                        <a14:foregroundMark x1="61230" y1="31201" x2="61686" y2="31201"/>
                        <a14:foregroundMark x1="45443" y1="28516" x2="45280" y2="29785"/>
                        <a14:foregroundMark x1="47233" y1="75488" x2="47233" y2="78760"/>
                        <a14:foregroundMark x1="39811" y1="72705" x2="41992" y2="78174"/>
                        <a14:foregroundMark x1="60612" y1="74805" x2="60742" y2="77148"/>
                        <a14:foregroundMark x1="58887" y1="28516" x2="59733" y2="30957"/>
                        <a14:foregroundMark x1="56836" y1="7422" x2="55501" y2="7031"/>
                        <a14:foregroundMark x1="57780" y1="8447" x2="55762" y2="6445"/>
                        <a14:foregroundMark x1="55599" y1="6250" x2="53158" y2="8691"/>
                        <a14:foregroundMark x1="55990" y1="6348" x2="53320" y2="8936"/>
                        <a14:foregroundMark x1="52376" y1="9961" x2="50684" y2="18164"/>
                        <a14:foregroundMark x1="52148" y1="11377" x2="50521" y2="18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523" r="32060" b="22812"/>
          <a:stretch/>
        </p:blipFill>
        <p:spPr>
          <a:xfrm>
            <a:off x="1676400" y="2194744"/>
            <a:ext cx="2286000" cy="35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03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Kyle Lowry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Marc Gasol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16" name="Gambar 18" descr="Sebuah gambar berisi orang, olahraga, pria, bola&#10;&#10;Deskripsi dihasilkan secara otomatis">
            <a:extLst>
              <a:ext uri="{FF2B5EF4-FFF2-40B4-BE49-F238E27FC236}">
                <a16:creationId xmlns:a16="http://schemas.microsoft.com/office/drawing/2014/main" id="{10D13E1F-491B-471C-8617-D07E72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83" b="99722" l="10000" r="90000">
                        <a14:foregroundMark x1="49063" y1="12917" x2="57656" y2="8333"/>
                        <a14:foregroundMark x1="51641" y1="30833" x2="51641" y2="83889"/>
                        <a14:foregroundMark x1="35703" y1="55278" x2="60234" y2="49167"/>
                        <a14:foregroundMark x1="60234" y1="49167" x2="70859" y2="49444"/>
                        <a14:foregroundMark x1="27891" y1="89583" x2="27891" y2="98750"/>
                        <a14:foregroundMark x1="40938" y1="95000" x2="40703" y2="99861"/>
                        <a14:foregroundMark x1="53292" y1="2411" x2="52891" y2="2500"/>
                        <a14:backgroundMark x1="54297" y1="1806" x2="54297" y2="1806"/>
                        <a14:backgroundMark x1="54609" y1="1944" x2="54609" y2="1944"/>
                        <a14:backgroundMark x1="54844" y1="1944" x2="53125" y2="1944"/>
                        <a14:backgroundMark x1="53125" y1="2083" x2="53125" y2="2083"/>
                        <a14:backgroundMark x1="52891" y1="2222" x2="52891" y2="2222"/>
                        <a14:backgroundMark x1="53125" y1="2222" x2="53125" y2="2222"/>
                        <a14:backgroundMark x1="53125" y1="2222" x2="53125" y2="2222"/>
                        <a14:backgroundMark x1="53125" y1="2222" x2="53125" y2="2222"/>
                        <a14:backgroundMark x1="52891" y1="2361" x2="52891" y2="2361"/>
                        <a14:backgroundMark x1="53203" y1="2361" x2="53203" y2="2361"/>
                        <a14:backgroundMark x1="53203" y1="2361" x2="53203" y2="2361"/>
                        <a14:backgroundMark x1="53516" y1="2361" x2="53516" y2="2361"/>
                        <a14:backgroundMark x1="53125" y1="2361" x2="53125" y2="2361"/>
                        <a14:backgroundMark x1="53359" y1="2361" x2="53828" y2="2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97" r="22580"/>
          <a:stretch/>
        </p:blipFill>
        <p:spPr>
          <a:xfrm>
            <a:off x="6836005" y="2655000"/>
            <a:ext cx="2993233" cy="30600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ambar 24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914E1548-EC9F-40B7-A32C-CA5DE0841D1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50" b="78760" l="9961" r="89974">
                        <a14:foregroundMark x1="43327" y1="33447" x2="55078" y2="35156"/>
                        <a14:foregroundMark x1="55078" y1="35156" x2="58561" y2="46924"/>
                        <a14:foregroundMark x1="52637" y1="9375" x2="60059" y2="15234"/>
                        <a14:foregroundMark x1="60677" y1="12695" x2="57780" y2="7422"/>
                        <a14:foregroundMark x1="56673" y1="27930" x2="60059" y2="33203"/>
                        <a14:foregroundMark x1="50423" y1="28125" x2="44043" y2="31104"/>
                        <a14:foregroundMark x1="47168" y1="66357" x2="46126" y2="76904"/>
                        <a14:foregroundMark x1="60221" y1="73047" x2="60124" y2="75488"/>
                        <a14:foregroundMark x1="61230" y1="31201" x2="61686" y2="31201"/>
                        <a14:foregroundMark x1="45443" y1="28516" x2="45280" y2="29785"/>
                        <a14:foregroundMark x1="47233" y1="75488" x2="47233" y2="78760"/>
                        <a14:foregroundMark x1="39811" y1="72705" x2="41992" y2="78174"/>
                        <a14:foregroundMark x1="60612" y1="74805" x2="60742" y2="77148"/>
                        <a14:foregroundMark x1="58887" y1="28516" x2="59733" y2="30957"/>
                        <a14:foregroundMark x1="56836" y1="7422" x2="55501" y2="7031"/>
                        <a14:foregroundMark x1="57780" y1="8447" x2="55762" y2="6445"/>
                        <a14:foregroundMark x1="55599" y1="6250" x2="53158" y2="8691"/>
                        <a14:foregroundMark x1="55990" y1="6348" x2="53320" y2="8936"/>
                        <a14:foregroundMark x1="52376" y1="9961" x2="50684" y2="18164"/>
                        <a14:foregroundMark x1="52148" y1="11377" x2="50521" y2="18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523" r="32060" b="22812"/>
          <a:stretch/>
        </p:blipFill>
        <p:spPr>
          <a:xfrm>
            <a:off x="1676400" y="2194744"/>
            <a:ext cx="2286000" cy="3520256"/>
          </a:xfrm>
          <a:prstGeom prst="rect">
            <a:avLst/>
          </a:prstGeom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92C9AAF7-2EDC-4D4A-A39D-16A25ADF3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743336"/>
              </p:ext>
            </p:extLst>
          </p:nvPr>
        </p:nvGraphicFramePr>
        <p:xfrm>
          <a:off x="76200" y="5079618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566AB96-00E8-418A-A313-F140FCAE4A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419218"/>
              </p:ext>
            </p:extLst>
          </p:nvPr>
        </p:nvGraphicFramePr>
        <p:xfrm>
          <a:off x="6355084" y="5105400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15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0BE01F-056A-4976-B68A-CA3E5AD745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 err="1"/>
              <a:t>Analisis</a:t>
            </a:r>
            <a:r>
              <a:rPr lang="en-US" dirty="0"/>
              <a:t> data</a:t>
            </a:r>
            <a:endParaRPr lang="en-ID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B4F4DD8-CF86-401F-A92E-3BEF179D6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A78B302-BD41-401A-A923-D245CC567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359609"/>
              </p:ext>
            </p:extLst>
          </p:nvPr>
        </p:nvGraphicFramePr>
        <p:xfrm>
          <a:off x="0" y="0"/>
          <a:ext cx="8128000" cy="685800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8561092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77224086"/>
                    </a:ext>
                  </a:extLst>
                </a:gridCol>
              </a:tblGrid>
              <a:tr h="100947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Copperplate Gothic Bold" panose="020E0705020206020404" pitchFamily="34" charset="0"/>
                        </a:rPr>
                        <a:t>Pemain</a:t>
                      </a:r>
                      <a:endParaRPr lang="en-ID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ctr"/>
                      <a:r>
                        <a:rPr lang="en-US" dirty="0">
                          <a:latin typeface="Copperplate Gothic Bold" panose="020E0705020206020404" pitchFamily="34" charset="0"/>
                        </a:rPr>
                        <a:t>Made Shot – Made Shot </a:t>
                      </a:r>
                      <a:r>
                        <a:rPr lang="en-US" u="none" dirty="0">
                          <a:latin typeface="Copperplate Gothic Bold" panose="020E0705020206020404" pitchFamily="34" charset="0"/>
                        </a:rPr>
                        <a:t>&gt;</a:t>
                      </a:r>
                      <a:r>
                        <a:rPr lang="en-US" dirty="0">
                          <a:latin typeface="Copperplate Gothic Bold" panose="020E0705020206020404" pitchFamily="34" charset="0"/>
                        </a:rPr>
                        <a:t> Made Shot – Missed Shot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551488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 Iguodala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7897157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Stephen Curry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4714199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Klay Thompson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429922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Draymond Green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4796475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Fred VanVleet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076623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Danny Green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4054610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Rockwell" panose="02060603020205020403" pitchFamily="18" charset="0"/>
                        </a:rPr>
                        <a:t>Kawhi</a:t>
                      </a:r>
                      <a:r>
                        <a:rPr lang="en-US" dirty="0">
                          <a:latin typeface="Rockwell" panose="02060603020205020403" pitchFamily="18" charset="0"/>
                        </a:rPr>
                        <a:t> Leonard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170008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Pascal </a:t>
                      </a:r>
                      <a:r>
                        <a:rPr lang="en-US" dirty="0" err="1">
                          <a:latin typeface="Rockwell" panose="02060603020205020403" pitchFamily="18" charset="0"/>
                        </a:rPr>
                        <a:t>Siakam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756431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Kyle Lowry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49430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Marc Gasol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6823984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E0FA64F6-7FDA-473B-831F-FA6884F72FAD}"/>
              </a:ext>
            </a:extLst>
          </p:cNvPr>
          <p:cNvSpPr txBox="1">
            <a:spLocks/>
          </p:cNvSpPr>
          <p:nvPr/>
        </p:nvSpPr>
        <p:spPr>
          <a:xfrm>
            <a:off x="8153400" y="2362200"/>
            <a:ext cx="1828800" cy="609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Analisis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2869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7543800" y="952500"/>
            <a:ext cx="4419600" cy="49530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>
                <a:cs typeface="Times New Roman" panose="02020603050405020304" pitchFamily="18" charset="0"/>
              </a:rPr>
              <a:t>Statistik</a:t>
            </a:r>
            <a:r>
              <a:rPr lang="en-US" b="1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merupakan</a:t>
            </a:r>
            <a:r>
              <a:rPr lang="en-US" dirty="0">
                <a:cs typeface="Times New Roman" panose="02020603050405020304" pitchFamily="18" charset="0"/>
              </a:rPr>
              <a:t> salah </a:t>
            </a:r>
            <a:r>
              <a:rPr lang="en-US" dirty="0" err="1">
                <a:cs typeface="Times New Roman" panose="02020603050405020304" pitchFamily="18" charset="0"/>
              </a:rPr>
              <a:t>satu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bagian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penting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dari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olahraga</a:t>
            </a:r>
            <a:r>
              <a:rPr lang="en-US" dirty="0">
                <a:cs typeface="Times New Roman" panose="02020603050405020304" pitchFamily="18" charset="0"/>
              </a:rPr>
              <a:t> bola basket. Pada </a:t>
            </a:r>
            <a:r>
              <a:rPr lang="en-US" dirty="0" err="1">
                <a:cs typeface="Times New Roman" panose="02020603050405020304" pitchFamily="18" charset="0"/>
              </a:rPr>
              <a:t>olahraga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ini</a:t>
            </a:r>
            <a:r>
              <a:rPr lang="en-US" dirty="0">
                <a:cs typeface="Times New Roman" panose="02020603050405020304" pitchFamily="18" charset="0"/>
              </a:rPr>
              <a:t>, </a:t>
            </a:r>
            <a:r>
              <a:rPr lang="en-US" dirty="0" err="1">
                <a:cs typeface="Times New Roman" panose="02020603050405020304" pitchFamily="18" charset="0"/>
              </a:rPr>
              <a:t>statistik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sering</a:t>
            </a:r>
            <a:r>
              <a:rPr lang="en-US" dirty="0">
                <a:cs typeface="Times New Roman" panose="02020603050405020304" pitchFamily="18" charset="0"/>
              </a:rPr>
              <a:t> kali </a:t>
            </a:r>
            <a:r>
              <a:rPr lang="en-US" dirty="0" err="1">
                <a:cs typeface="Times New Roman" panose="02020603050405020304" pitchFamily="18" charset="0"/>
              </a:rPr>
              <a:t>dijadikan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materi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penting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bagi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pelatih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untuk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menentukan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strategi</a:t>
            </a:r>
            <a:r>
              <a:rPr lang="en-US" dirty="0">
                <a:cs typeface="Times New Roman" panose="02020603050405020304" pitchFamily="18" charset="0"/>
              </a:rPr>
              <a:t> yang </a:t>
            </a:r>
            <a:r>
              <a:rPr lang="en-US" dirty="0" err="1">
                <a:cs typeface="Times New Roman" panose="02020603050405020304" pitchFamily="18" charset="0"/>
              </a:rPr>
              <a:t>akan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digunakan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saat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pertandingan</a:t>
            </a:r>
            <a:r>
              <a:rPr lang="en-US" dirty="0"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cs typeface="Times New Roman" panose="02020603050405020304" pitchFamily="18" charset="0"/>
              </a:rPr>
              <a:t>Salah </a:t>
            </a:r>
            <a:r>
              <a:rPr lang="en-US" dirty="0" err="1">
                <a:cs typeface="Times New Roman" panose="02020603050405020304" pitchFamily="18" charset="0"/>
              </a:rPr>
              <a:t>satu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interpretasi</a:t>
            </a:r>
            <a:r>
              <a:rPr lang="en-US" dirty="0">
                <a:cs typeface="Times New Roman" panose="02020603050405020304" pitchFamily="18" charset="0"/>
              </a:rPr>
              <a:t> data </a:t>
            </a:r>
            <a:r>
              <a:rPr lang="en-US" dirty="0" err="1">
                <a:cs typeface="Times New Roman" panose="02020603050405020304" pitchFamily="18" charset="0"/>
              </a:rPr>
              <a:t>dari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statistik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tersebut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menghasilkan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sebuah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teori</a:t>
            </a:r>
            <a:r>
              <a:rPr lang="en-US" dirty="0">
                <a:cs typeface="Times New Roman" panose="02020603050405020304" pitchFamily="18" charset="0"/>
              </a:rPr>
              <a:t> yang </a:t>
            </a:r>
            <a:r>
              <a:rPr lang="en-US" dirty="0" err="1">
                <a:cs typeface="Times New Roman" panose="02020603050405020304" pitchFamily="18" charset="0"/>
              </a:rPr>
              <a:t>sering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diperdebatkan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hingga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saat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dirty="0" err="1">
                <a:cs typeface="Times New Roman" panose="02020603050405020304" pitchFamily="18" charset="0"/>
              </a:rPr>
              <a:t>ini</a:t>
            </a:r>
            <a:r>
              <a:rPr lang="en-US" dirty="0">
                <a:cs typeface="Times New Roman" panose="02020603050405020304" pitchFamily="18" charset="0"/>
              </a:rPr>
              <a:t>, </a:t>
            </a:r>
            <a:r>
              <a:rPr lang="en-US" dirty="0" err="1">
                <a:cs typeface="Times New Roman" panose="02020603050405020304" pitchFamily="18" charset="0"/>
              </a:rPr>
              <a:t>yaitu</a:t>
            </a: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b="1" dirty="0">
                <a:cs typeface="Times New Roman" panose="02020603050405020304" pitchFamily="18" charset="0"/>
              </a:rPr>
              <a:t>hot hand theory</a:t>
            </a:r>
            <a:endParaRPr lang="en-US" dirty="0">
              <a:cs typeface="Times New Roman" panose="02020603050405020304" pitchFamily="18" charset="0"/>
            </a:endParaRPr>
          </a:p>
          <a:p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6" name="Rounded Rectangle 5" hidden="1"/>
          <p:cNvSpPr/>
          <p:nvPr/>
        </p:nvSpPr>
        <p:spPr>
          <a:xfrm>
            <a:off x="12344400" y="152400"/>
            <a:ext cx="1295400" cy="65532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200" b="1" i="1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sz="1200" i="1">
                <a:latin typeface="Arial" pitchFamily="34" charset="0"/>
                <a:cs typeface="Arial" pitchFamily="34" charset="0"/>
              </a:rPr>
              <a:t>To change images on this slide, select a picture and delete it. Then click the Insert Picture icon</a:t>
            </a:r>
          </a:p>
          <a:p>
            <a:r>
              <a:rPr lang="en-US" sz="1200" i="1">
                <a:latin typeface="Arial" pitchFamily="34" charset="0"/>
                <a:cs typeface="Arial" pitchFamily="34" charset="0"/>
              </a:rPr>
              <a:t>in the placeholder to insert your own image.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36EEBF0-3746-4420-B527-DCADAC9E96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3" r="20313"/>
          <a:stretch>
            <a:fillRect/>
          </a:stretch>
        </p:blipFill>
        <p:spPr>
          <a:xfrm>
            <a:off x="0" y="0"/>
            <a:ext cx="7239000" cy="6858000"/>
          </a:xfrm>
        </p:spPr>
      </p:pic>
    </p:spTree>
    <p:extLst>
      <p:ext uri="{BB962C8B-B14F-4D97-AF65-F5344CB8AC3E}">
        <p14:creationId xmlns:p14="http://schemas.microsoft.com/office/powerpoint/2010/main" val="305338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A78B302-BD41-401A-A923-D245CC567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820921"/>
              </p:ext>
            </p:extLst>
          </p:nvPr>
        </p:nvGraphicFramePr>
        <p:xfrm>
          <a:off x="0" y="0"/>
          <a:ext cx="8128000" cy="685800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8561092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7291817"/>
                    </a:ext>
                  </a:extLst>
                </a:gridCol>
              </a:tblGrid>
              <a:tr h="100947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Copperplate Gothic Bold" panose="020E0705020206020404" pitchFamily="34" charset="0"/>
                        </a:rPr>
                        <a:t>Pemain</a:t>
                      </a:r>
                      <a:endParaRPr lang="en-ID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pperplate Gothic Bold" panose="020E0705020206020404" pitchFamily="34" charset="0"/>
                        </a:rPr>
                        <a:t>Missed Shot – Missed Shot </a:t>
                      </a:r>
                      <a:r>
                        <a:rPr lang="en-US" u="none" dirty="0">
                          <a:latin typeface="Copperplate Gothic Bold" panose="020E0705020206020404" pitchFamily="34" charset="0"/>
                        </a:rPr>
                        <a:t>&gt;</a:t>
                      </a:r>
                      <a:r>
                        <a:rPr lang="en-US" dirty="0">
                          <a:latin typeface="Copperplate Gothic Bold" panose="020E0705020206020404" pitchFamily="34" charset="0"/>
                        </a:rPr>
                        <a:t> Missed Shot – Made Shot</a:t>
                      </a:r>
                      <a:endParaRPr lang="en-ID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551488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Andre Iguodala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7897157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Stephen Curry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4714199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Klay Thompson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429922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Draymond Green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4796475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Fred VanVleet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076623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Danny Green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4054610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Rockwell" panose="02060603020205020403" pitchFamily="18" charset="0"/>
                        </a:rPr>
                        <a:t>Kawhi</a:t>
                      </a:r>
                      <a:r>
                        <a:rPr lang="en-US" dirty="0">
                          <a:latin typeface="Rockwell" panose="02060603020205020403" pitchFamily="18" charset="0"/>
                        </a:rPr>
                        <a:t> Leonard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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170008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Pascal </a:t>
                      </a:r>
                      <a:r>
                        <a:rPr lang="en-US" dirty="0" err="1">
                          <a:latin typeface="Rockwell" panose="02060603020205020403" pitchFamily="18" charset="0"/>
                        </a:rPr>
                        <a:t>Siakam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756431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Kyle Lowry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494306"/>
                  </a:ext>
                </a:extLst>
              </a:tr>
              <a:tr h="584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Marc Gasol</a:t>
                      </a:r>
                      <a:endParaRPr lang="en-ID" dirty="0"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ym typeface="Wingdings" panose="05000000000000000000" pitchFamily="2" charset="2"/>
                        </a:rPr>
                        <a:t></a:t>
                      </a:r>
                      <a:endParaRPr lang="en-ID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6823984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B2CC187B-1D0E-46C3-A0A8-B705EBD3498E}"/>
              </a:ext>
            </a:extLst>
          </p:cNvPr>
          <p:cNvSpPr txBox="1">
            <a:spLocks/>
          </p:cNvSpPr>
          <p:nvPr/>
        </p:nvSpPr>
        <p:spPr>
          <a:xfrm>
            <a:off x="8153400" y="2362200"/>
            <a:ext cx="1828800" cy="609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Analisis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1520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EAA85-2972-496E-8167-25E1AFC52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 err="1"/>
              <a:t>Analisis</a:t>
            </a:r>
            <a:endParaRPr lang="en-ID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70A87D7-A2F9-4AED-B995-BA703F20D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230778-0A90-4C03-86A8-96094B1A2F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4758657"/>
              </p:ext>
            </p:extLst>
          </p:nvPr>
        </p:nvGraphicFramePr>
        <p:xfrm>
          <a:off x="381000" y="838200"/>
          <a:ext cx="6400800" cy="518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127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18600-7775-48BD-93CC-F48247BB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7E8B6-07CB-48ED-906F-4AB08811C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disimpulkan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hot hand theory </a:t>
            </a:r>
            <a:r>
              <a:rPr lang="en-US" dirty="0" err="1"/>
              <a:t>dalam</a:t>
            </a:r>
            <a:r>
              <a:rPr lang="en-US" dirty="0"/>
              <a:t> basket </a:t>
            </a:r>
            <a:r>
              <a:rPr lang="en-US" b="1" dirty="0" err="1"/>
              <a:t>tidak</a:t>
            </a:r>
            <a:r>
              <a:rPr lang="en-US" b="1" dirty="0"/>
              <a:t> </a:t>
            </a:r>
            <a:r>
              <a:rPr lang="en-US" b="1" dirty="0" err="1"/>
              <a:t>dapat</a:t>
            </a:r>
            <a:r>
              <a:rPr lang="en-US" b="1" dirty="0"/>
              <a:t> </a:t>
            </a:r>
            <a:r>
              <a:rPr lang="en-US" b="1" dirty="0" err="1"/>
              <a:t>dibuktikan</a:t>
            </a:r>
            <a:r>
              <a:rPr lang="en-US" dirty="0"/>
              <a:t>.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satupun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yang di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bahkan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beruntun</a:t>
            </a:r>
            <a:r>
              <a:rPr lang="en-US" dirty="0"/>
              <a:t> (made shot – made shot)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(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bahkan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berseling</a:t>
            </a:r>
            <a:r>
              <a:rPr lang="en-US" dirty="0"/>
              <a:t> (made shot – missed shot)</a:t>
            </a:r>
          </a:p>
          <a:p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separuh</a:t>
            </a:r>
            <a:r>
              <a:rPr lang="en-US" dirty="0"/>
              <a:t> </a:t>
            </a:r>
            <a:r>
              <a:rPr lang="en-US" dirty="0" err="1"/>
              <a:t>sampel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persentase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gagal</a:t>
            </a:r>
            <a:r>
              <a:rPr lang="en-US" dirty="0"/>
              <a:t> </a:t>
            </a:r>
            <a:r>
              <a:rPr lang="en-US" dirty="0" err="1"/>
              <a:t>beruntun</a:t>
            </a:r>
            <a:r>
              <a:rPr lang="en-US" dirty="0"/>
              <a:t> (missed shot – missed shot)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gagal</a:t>
            </a:r>
            <a:r>
              <a:rPr lang="en-US" dirty="0"/>
              <a:t> </a:t>
            </a:r>
            <a:r>
              <a:rPr lang="en-US" dirty="0" err="1"/>
              <a:t>berseling</a:t>
            </a:r>
            <a:r>
              <a:rPr lang="en-US" dirty="0"/>
              <a:t> (missed shot – made shot). </a:t>
            </a:r>
          </a:p>
          <a:p>
            <a:pPr lvl="1"/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memunculkan</a:t>
            </a:r>
            <a:r>
              <a:rPr lang="en-US" dirty="0"/>
              <a:t> </a:t>
            </a:r>
            <a:r>
              <a:rPr lang="en-US" dirty="0" err="1"/>
              <a:t>teori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yang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kebalikan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hot hand theory, </a:t>
            </a:r>
            <a:r>
              <a:rPr lang="en-US" dirty="0" err="1"/>
              <a:t>yaitu</a:t>
            </a:r>
            <a:r>
              <a:rPr lang="en-US" dirty="0"/>
              <a:t> cold </a:t>
            </a:r>
            <a:r>
              <a:rPr lang="en-US"/>
              <a:t>hand theory.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134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66303-AE89-4506-A557-F8DB2F173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E506F-698F-4864-8C12-8BE5F71F2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Statistik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:</a:t>
            </a:r>
          </a:p>
          <a:p>
            <a:pPr lvl="1"/>
            <a:r>
              <a:rPr lang="en-ID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https://stats.nba.com/players/traditional/?sort=MIN&amp;dir=-1&amp;Season=2018-19&amp;SeasonType=Playoffs&amp;CF=MIN*GE*24&amp;PORound=4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Repository:</a:t>
            </a:r>
          </a:p>
          <a:p>
            <a:pPr lvl="1"/>
            <a:r>
              <a:rPr lang="en-US" dirty="0"/>
              <a:t>  </a:t>
            </a:r>
            <a:r>
              <a:rPr lang="en-ID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https://github.com/AFSiraj/UAS-Probstok</a:t>
            </a:r>
            <a:endParaRPr lang="en-US" dirty="0"/>
          </a:p>
          <a:p>
            <a:r>
              <a:rPr lang="en-US" dirty="0"/>
              <a:t> Source code (Google </a:t>
            </a:r>
            <a:r>
              <a:rPr lang="en-US" dirty="0" err="1"/>
              <a:t>Colab</a:t>
            </a:r>
            <a:r>
              <a:rPr lang="en-US" dirty="0"/>
              <a:t>):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https://colab.research.google.com/drive/1WT3cC-IMZc9KOJI0ogLfMY4tmUsXKtzQ</a:t>
            </a:r>
            <a:r>
              <a:rPr lang="en-US" dirty="0"/>
              <a:t>  </a:t>
            </a:r>
          </a:p>
          <a:p>
            <a:r>
              <a:rPr lang="en-US" dirty="0"/>
              <a:t>Post media social (Instagram):</a:t>
            </a:r>
          </a:p>
          <a:p>
            <a:pPr lvl="1"/>
            <a:r>
              <a:rPr lang="en-ID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https://www.instagram.com/p/B6I7O_slnOr/</a:t>
            </a:r>
            <a:endParaRPr lang="en-US" dirty="0"/>
          </a:p>
          <a:p>
            <a:pPr lvl="1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28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" y="38100"/>
            <a:ext cx="5478780" cy="914400"/>
          </a:xfrm>
        </p:spPr>
        <p:txBody>
          <a:bodyPr>
            <a:noAutofit/>
          </a:bodyPr>
          <a:lstStyle/>
          <a:p>
            <a:r>
              <a:rPr lang="en-US" sz="4000" dirty="0" err="1"/>
              <a:t>Apa</a:t>
            </a:r>
            <a:r>
              <a:rPr lang="en-US" sz="4000" dirty="0"/>
              <a:t> </a:t>
            </a:r>
            <a:r>
              <a:rPr lang="en-US" sz="4000" dirty="0" err="1"/>
              <a:t>itu</a:t>
            </a:r>
            <a:r>
              <a:rPr lang="en-US" sz="4000" dirty="0"/>
              <a:t> hot hand theory?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860" y="1219200"/>
            <a:ext cx="5509260" cy="426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Gilovich et al. (1985) </a:t>
            </a:r>
            <a:r>
              <a:rPr lang="en-US" dirty="0" err="1"/>
              <a:t>menyatakan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hot hand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teori</a:t>
            </a:r>
            <a:r>
              <a:rPr lang="en-US" dirty="0"/>
              <a:t> yang </a:t>
            </a:r>
            <a:r>
              <a:rPr lang="en-US" dirty="0" err="1"/>
              <a:t>dipercaya</a:t>
            </a:r>
            <a:r>
              <a:rPr lang="en-US" dirty="0"/>
              <a:t> oleh </a:t>
            </a:r>
            <a:r>
              <a:rPr lang="en-US" dirty="0" err="1"/>
              <a:t>banyak</a:t>
            </a:r>
            <a:r>
              <a:rPr lang="en-US" dirty="0"/>
              <a:t> fans dan </a:t>
            </a:r>
            <a:r>
              <a:rPr lang="en-US" dirty="0" err="1"/>
              <a:t>pemain</a:t>
            </a:r>
            <a:r>
              <a:rPr lang="en-US" dirty="0"/>
              <a:t> basket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kemungkinan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memasukkan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b="1" dirty="0" err="1"/>
              <a:t>lebih</a:t>
            </a:r>
            <a:r>
              <a:rPr lang="en-US" b="1" dirty="0"/>
              <a:t> </a:t>
            </a:r>
            <a:r>
              <a:rPr lang="en-US" b="1" dirty="0" err="1"/>
              <a:t>besar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b="1" dirty="0" err="1"/>
              <a:t>sukses</a:t>
            </a:r>
            <a:r>
              <a:rPr lang="en-US" dirty="0"/>
              <a:t>, </a:t>
            </a:r>
            <a:r>
              <a:rPr lang="en-US" b="1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tembakan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b="1" dirty="0" err="1"/>
              <a:t>gagal</a:t>
            </a:r>
            <a:r>
              <a:rPr lang="en-US" b="1" dirty="0"/>
              <a:t>.</a:t>
            </a:r>
          </a:p>
        </p:txBody>
      </p:sp>
      <p:sp>
        <p:nvSpPr>
          <p:cNvPr id="4" name="AutoShape 2" descr="Hasil gambar untuk stephen curry shooting form">
            <a:extLst>
              <a:ext uri="{FF2B5EF4-FFF2-40B4-BE49-F238E27FC236}">
                <a16:creationId xmlns:a16="http://schemas.microsoft.com/office/drawing/2014/main" id="{C8056110-E3FF-4381-B757-A71492BD7F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" name="AutoShape 4" descr="Hasil gambar untuk stephen curry shooting form">
            <a:extLst>
              <a:ext uri="{FF2B5EF4-FFF2-40B4-BE49-F238E27FC236}">
                <a16:creationId xmlns:a16="http://schemas.microsoft.com/office/drawing/2014/main" id="{95775523-1853-4B93-AEA8-3EA4339CFC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E9FD7-8384-4608-9945-973DFB367E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b="3333"/>
          <a:stretch/>
        </p:blipFill>
        <p:spPr>
          <a:xfrm>
            <a:off x="7620000" y="38100"/>
            <a:ext cx="4564380" cy="683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DEFADDD5-259F-4542-AC83-6D9B38FB9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analisis</a:t>
            </a:r>
            <a:endParaRPr lang="en-ID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FA4148-8A79-47FE-ADAE-0125E2FC4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Tampungan Konten 2">
            <a:extLst>
              <a:ext uri="{FF2B5EF4-FFF2-40B4-BE49-F238E27FC236}">
                <a16:creationId xmlns:a16="http://schemas.microsoft.com/office/drawing/2014/main" id="{EF4DE582-BBB7-452E-B512-4E35588741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1071647"/>
              </p:ext>
            </p:extLst>
          </p:nvPr>
        </p:nvGraphicFramePr>
        <p:xfrm>
          <a:off x="609600" y="838200"/>
          <a:ext cx="6172200" cy="518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3134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Judul 1">
            <a:extLst>
              <a:ext uri="{FF2B5EF4-FFF2-40B4-BE49-F238E27FC236}">
                <a16:creationId xmlns:a16="http://schemas.microsoft.com/office/drawing/2014/main" id="{83DF3982-574F-4E1E-B4E8-D7071E502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 err="1"/>
              <a:t>Ekspektasi</a:t>
            </a:r>
            <a:endParaRPr lang="en-US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370FB9B7-BEE1-4CB3-A863-044926247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500" err="1"/>
              <a:t>Apabila</a:t>
            </a:r>
            <a:r>
              <a:rPr lang="en-US" sz="1500"/>
              <a:t> hot hand theory </a:t>
            </a:r>
            <a:r>
              <a:rPr lang="en-US" sz="1500" err="1"/>
              <a:t>benar</a:t>
            </a:r>
            <a:r>
              <a:rPr lang="en-US" sz="1500"/>
              <a:t> </a:t>
            </a:r>
            <a:r>
              <a:rPr lang="en-US" sz="1500" err="1"/>
              <a:t>adanya</a:t>
            </a:r>
            <a:r>
              <a:rPr lang="en-US" sz="1500"/>
              <a:t>, </a:t>
            </a:r>
            <a:r>
              <a:rPr lang="en-US" sz="1500" err="1"/>
              <a:t>maka</a:t>
            </a:r>
            <a:r>
              <a:rPr lang="en-US" sz="1500"/>
              <a:t> :</a:t>
            </a:r>
          </a:p>
          <a:p>
            <a:pPr lvl="1" algn="l"/>
            <a:r>
              <a:rPr lang="en-US" sz="1500" err="1">
                <a:solidFill>
                  <a:schemeClr val="bg2">
                    <a:lumMod val="25000"/>
                    <a:lumOff val="75000"/>
                  </a:schemeClr>
                </a:solidFill>
              </a:rPr>
              <a:t>Jumlah</a:t>
            </a:r>
            <a:r>
              <a:rPr lang="en-US" sz="1500">
                <a:solidFill>
                  <a:schemeClr val="bg2">
                    <a:lumMod val="25000"/>
                    <a:lumOff val="75000"/>
                  </a:schemeClr>
                </a:solidFill>
              </a:rPr>
              <a:t> Made Shot - Made Shot &gt; Made Shot – Missed Shot</a:t>
            </a:r>
          </a:p>
        </p:txBody>
      </p:sp>
    </p:spTree>
    <p:extLst>
      <p:ext uri="{BB962C8B-B14F-4D97-AF65-F5344CB8AC3E}">
        <p14:creationId xmlns:p14="http://schemas.microsoft.com/office/powerpoint/2010/main" val="415833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asil gambar untuk Toronto raptors png">
            <a:extLst>
              <a:ext uri="{FF2B5EF4-FFF2-40B4-BE49-F238E27FC236}">
                <a16:creationId xmlns:a16="http://schemas.microsoft.com/office/drawing/2014/main" id="{27E555E9-1CF7-4FA1-BBA0-50D8EB4F2C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01030" y="3276600"/>
            <a:ext cx="28194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F63DF3F-2F73-462B-B2FF-514160A094E1}"/>
              </a:ext>
            </a:extLst>
          </p:cNvPr>
          <p:cNvSpPr txBox="1">
            <a:spLocks/>
          </p:cNvSpPr>
          <p:nvPr/>
        </p:nvSpPr>
        <p:spPr>
          <a:xfrm>
            <a:off x="2478405" y="-27416"/>
            <a:ext cx="6930390" cy="9144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Pemain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 yang di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analisis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pperplate Gothic Bold" panose="020E0705020206020404" pitchFamily="34" charset="0"/>
            </a:endParaRPr>
          </a:p>
        </p:txBody>
      </p:sp>
      <p:pic>
        <p:nvPicPr>
          <p:cNvPr id="27" name="Gambar 26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EF0B2D8F-A636-4BC8-97E7-3A0725D8D94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404" l="9947" r="89788">
                        <a14:foregroundMark x1="53979" y1="39165" x2="51857" y2="4771"/>
                        <a14:foregroundMark x1="45623" y1="10736" x2="57294" y2="11928"/>
                        <a14:foregroundMark x1="57560" y1="8350" x2="49469" y2="6163"/>
                        <a14:foregroundMark x1="49867" y1="3976" x2="46552" y2="8946"/>
                        <a14:foregroundMark x1="54244" y1="4573" x2="56631" y2="8350"/>
                        <a14:foregroundMark x1="56233" y1="5964" x2="58621" y2="15308"/>
                        <a14:foregroundMark x1="57427" y1="9344" x2="58488" y2="12724"/>
                        <a14:foregroundMark x1="58355" y1="9940" x2="58621" y2="13121"/>
                        <a14:foregroundMark x1="57560" y1="7157" x2="54733" y2="3626"/>
                        <a14:foregroundMark x1="50265" y1="5169" x2="46154" y2="14911"/>
                        <a14:foregroundMark x1="48939" y1="7157" x2="45592" y2="18290"/>
                        <a14:foregroundMark x1="47754" y1="19682" x2="48939" y2="27634"/>
                        <a14:foregroundMark x1="47665" y1="19085" x2="47754" y2="19682"/>
                        <a14:foregroundMark x1="46450" y1="10934" x2="47547" y2="18290"/>
                        <a14:foregroundMark x1="46391" y1="10537" x2="46450" y2="10934"/>
                        <a14:foregroundMark x1="46332" y1="10139" x2="46391" y2="10537"/>
                        <a14:foregroundMark x1="46213" y1="9344" x2="46332" y2="10139"/>
                        <a14:foregroundMark x1="46154" y1="8946" x2="46213" y2="9344"/>
                        <a14:foregroundMark x1="45303" y1="10934" x2="46021" y2="18290"/>
                        <a14:foregroundMark x1="45264" y1="10537" x2="45303" y2="10934"/>
                        <a14:foregroundMark x1="45225" y1="10139" x2="45264" y2="10537"/>
                        <a14:foregroundMark x1="46947" y1="19682" x2="47347" y2="22266"/>
                        <a14:foregroundMark x1="46854" y1="19085" x2="46947" y2="19682"/>
                        <a14:foregroundMark x1="45623" y1="11133" x2="46731" y2="18290"/>
                        <a14:foregroundMark x1="54509" y1="27634" x2="66976" y2="45328"/>
                        <a14:foregroundMark x1="66976" y1="45328" x2="67507" y2="42942"/>
                        <a14:foregroundMark x1="66286" y1="54076" x2="65650" y2="62227"/>
                        <a14:foregroundMark x1="66395" y1="52684" x2="66286" y2="54076"/>
                        <a14:foregroundMark x1="66457" y1="51889" x2="66395" y2="52684"/>
                        <a14:foregroundMark x1="66504" y1="51292" x2="66457" y2="51889"/>
                        <a14:foregroundMark x1="67109" y1="43539" x2="66504" y2="51292"/>
                        <a14:foregroundMark x1="67602" y1="69384" x2="67772" y2="70775"/>
                        <a14:foregroundMark x1="67457" y1="68191" x2="67602" y2="69384"/>
                        <a14:foregroundMark x1="65568" y1="52684" x2="67457" y2="68191"/>
                        <a14:foregroundMark x1="65471" y1="51889" x2="65568" y2="52684"/>
                        <a14:foregroundMark x1="65398" y1="51292" x2="65471" y2="51889"/>
                        <a14:foregroundMark x1="64721" y1="45726" x2="65398" y2="51292"/>
                        <a14:foregroundMark x1="67772" y1="70775" x2="67772" y2="70179"/>
                        <a14:foregroundMark x1="41247" y1="42545" x2="44695" y2="48509"/>
                        <a14:foregroundMark x1="42308" y1="34791" x2="42838" y2="42545"/>
                        <a14:foregroundMark x1="47215" y1="34791" x2="53448" y2="47913"/>
                        <a14:foregroundMark x1="46804" y1="18290" x2="46684" y2="16899"/>
                        <a14:foregroundMark x1="46923" y1="19682" x2="46872" y2="19085"/>
                        <a14:foregroundMark x1="47745" y1="29225" x2="46923" y2="19682"/>
                        <a14:foregroundMark x1="47613" y1="84891" x2="47215" y2="98012"/>
                        <a14:foregroundMark x1="54642" y1="79324" x2="61538" y2="99602"/>
                        <a14:foregroundMark x1="66446" y1="78926" x2="65517" y2="98012"/>
                        <a14:foregroundMark x1="68568" y1="86282" x2="64854" y2="99602"/>
                        <a14:foregroundMark x1="68037" y1="85885" x2="65517" y2="99602"/>
                        <a14:foregroundMark x1="67507" y1="94036" x2="67109" y2="97217"/>
                        <a14:foregroundMark x1="65915" y1="56859" x2="59019" y2="35785"/>
                        <a14:foregroundMark x1="59019" y1="35785" x2="59019" y2="35586"/>
                        <a14:foregroundMark x1="61671" y1="31809" x2="63528" y2="38569"/>
                        <a14:foregroundMark x1="61936" y1="29423" x2="65517" y2="35189"/>
                        <a14:foregroundMark x1="57825" y1="28231" x2="58753" y2="27038"/>
                        <a14:foregroundMark x1="62997" y1="29423" x2="64456" y2="31412"/>
                        <a14:foregroundMark x1="59416" y1="27038" x2="58753" y2="26640"/>
                        <a14:foregroundMark x1="19363" y1="69185" x2="26923" y2="81710"/>
                        <a14:foregroundMark x1="20292" y1="77535" x2="20027" y2="74155"/>
                        <a14:foregroundMark x1="31963" y1="82306" x2="32361" y2="81511"/>
                        <a14:foregroundMark x1="33554" y1="80119" x2="34218" y2="78529"/>
                        <a14:foregroundMark x1="22414" y1="84095" x2="23475" y2="82306"/>
                        <a14:foregroundMark x1="20955" y1="82306" x2="21088" y2="81710"/>
                        <a14:foregroundMark x1="51061" y1="3181" x2="52653" y2="3579"/>
                        <a14:foregroundMark x1="52785" y1="3181" x2="53581" y2="3579"/>
                        <a14:foregroundMark x1="51790" y1="1590" x2="51326" y2="0"/>
                        <a14:foregroundMark x1="52255" y1="3181" x2="51790" y2="1590"/>
                        <a14:backgroundMark x1="54946" y1="1023" x2="55836" y2="994"/>
                        <a14:backgroundMark x1="51753" y1="1127" x2="52041" y2="1118"/>
                        <a14:backgroundMark x1="49735" y1="1193" x2="51603" y2="1132"/>
                        <a14:backgroundMark x1="45093" y1="19682" x2="45358" y2="19881"/>
                        <a14:backgroundMark x1="45491" y1="18688" x2="45491" y2="18688"/>
                        <a14:backgroundMark x1="45358" y1="19085" x2="45358" y2="19085"/>
                        <a14:backgroundMark x1="45225" y1="19085" x2="45225" y2="19085"/>
                        <a14:backgroundMark x1="45491" y1="19682" x2="45491" y2="19682"/>
                        <a14:backgroundMark x1="45491" y1="19284" x2="45491" y2="19284"/>
                        <a14:backgroundMark x1="45491" y1="18887" x2="45491" y2="18887"/>
                        <a14:backgroundMark x1="45491" y1="18887" x2="45491" y2="18887"/>
                        <a14:backgroundMark x1="45225" y1="18290" x2="45225" y2="18290"/>
                        <a14:backgroundMark x1="45358" y1="18290" x2="45358" y2="18290"/>
                        <a14:backgroundMark x1="45358" y1="18290" x2="45358" y2="18290"/>
                        <a14:backgroundMark x1="45491" y1="18688" x2="45491" y2="18688"/>
                        <a14:backgroundMark x1="45358" y1="18489" x2="45358" y2="18489"/>
                        <a14:backgroundMark x1="45358" y1="18489" x2="45358" y2="18489"/>
                        <a14:backgroundMark x1="45358" y1="18887" x2="45358" y2="18887"/>
                        <a14:backgroundMark x1="45093" y1="10934" x2="45093" y2="10934"/>
                        <a14:backgroundMark x1="45093" y1="10934" x2="45093" y2="10934"/>
                        <a14:backgroundMark x1="45093" y1="10537" x2="45093" y2="10537"/>
                        <a14:backgroundMark x1="45093" y1="10139" x2="45093" y2="10139"/>
                        <a14:backgroundMark x1="45225" y1="9344" x2="45225" y2="9344"/>
                        <a14:backgroundMark x1="51857" y1="1590" x2="51857" y2="1590"/>
                        <a14:backgroundMark x1="51857" y1="1789" x2="51857" y2="1789"/>
                        <a14:backgroundMark x1="18435" y1="80318" x2="18435" y2="80318"/>
                        <a14:backgroundMark x1="68170" y1="54076" x2="68170" y2="54076"/>
                        <a14:backgroundMark x1="67772" y1="52684" x2="67772" y2="52684"/>
                        <a14:backgroundMark x1="67772" y1="51889" x2="67772" y2="51889"/>
                        <a14:backgroundMark x1="67639" y1="51292" x2="67639" y2="51292"/>
                        <a14:backgroundMark x1="68037" y1="68191" x2="68037" y2="68191"/>
                        <a14:backgroundMark x1="67905" y1="69384" x2="67905" y2="69384"/>
                        <a14:backgroundMark x1="70424" y1="92247" x2="70424" y2="92247"/>
                        <a14:backgroundMark x1="70027" y1="92247" x2="72414" y2="990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21067"/>
          <a:stretch/>
        </p:blipFill>
        <p:spPr>
          <a:xfrm>
            <a:off x="6152400" y="888060"/>
            <a:ext cx="1620000" cy="1778940"/>
          </a:xfrm>
          <a:prstGeom prst="rect">
            <a:avLst/>
          </a:prstGeom>
        </p:spPr>
      </p:pic>
      <p:pic>
        <p:nvPicPr>
          <p:cNvPr id="5" name="Gambar 4" descr="Sebuah gambar berisi orang, olahraga, bola basket, permainan&#10;&#10;Deskripsi dihasilkan secara otomatis">
            <a:extLst>
              <a:ext uri="{FF2B5EF4-FFF2-40B4-BE49-F238E27FC236}">
                <a16:creationId xmlns:a16="http://schemas.microsoft.com/office/drawing/2014/main" id="{F441C873-D6F2-4A37-96D2-43DB3D54C3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038" b="99916" l="5750" r="93000">
                        <a14:foregroundMark x1="37250" y1="16820" x2="47250" y2="12385"/>
                        <a14:foregroundMark x1="37250" y1="15565" x2="39333" y2="15900"/>
                        <a14:foregroundMark x1="39500" y1="14226" x2="48917" y2="11967"/>
                        <a14:foregroundMark x1="36167" y1="19582" x2="49000" y2="38577"/>
                        <a14:foregroundMark x1="49000" y1="38577" x2="40000" y2="84519"/>
                        <a14:foregroundMark x1="40000" y1="84519" x2="49750" y2="60586"/>
                        <a14:foregroundMark x1="49750" y1="60586" x2="47333" y2="84435"/>
                        <a14:foregroundMark x1="47333" y1="84435" x2="60250" y2="56402"/>
                        <a14:foregroundMark x1="60250" y1="56402" x2="78000" y2="70628"/>
                        <a14:foregroundMark x1="78000" y1="70628" x2="58667" y2="56234"/>
                        <a14:foregroundMark x1="58667" y1="56234" x2="38667" y2="72636"/>
                        <a14:foregroundMark x1="38667" y1="72636" x2="27750" y2="95649"/>
                        <a14:foregroundMark x1="27750" y1="95649" x2="11083" y2="79833"/>
                        <a14:foregroundMark x1="11083" y1="79833" x2="12333" y2="65690"/>
                        <a14:foregroundMark x1="46917" y1="57490" x2="47667" y2="67029"/>
                        <a14:foregroundMark x1="51750" y1="17155" x2="52333" y2="23347"/>
                        <a14:foregroundMark x1="53250" y1="20921" x2="55417" y2="22762"/>
                        <a14:foregroundMark x1="49667" y1="12385" x2="35750" y2="18912"/>
                        <a14:foregroundMark x1="33583" y1="39331" x2="24167" y2="43096"/>
                        <a14:foregroundMark x1="23917" y1="42510" x2="23917" y2="42510"/>
                        <a14:foregroundMark x1="12583" y1="84351" x2="12583" y2="95816"/>
                        <a14:foregroundMark x1="5833" y1="94310" x2="52167" y2="97155"/>
                        <a14:foregroundMark x1="50333" y1="87197" x2="50500" y2="97322"/>
                        <a14:foregroundMark x1="90833" y1="68703" x2="93000" y2="76569"/>
                        <a14:foregroundMark x1="35167" y1="41172" x2="37917" y2="52301"/>
                        <a14:foregroundMark x1="36500" y1="38745" x2="37417" y2="29205"/>
                        <a14:foregroundMark x1="37083" y1="41841" x2="36167" y2="29205"/>
                        <a14:foregroundMark x1="36167" y1="39916" x2="36417" y2="30628"/>
                        <a14:foregroundMark x1="33833" y1="40921" x2="38083" y2="26695"/>
                        <a14:foregroundMark x1="33667" y1="40921" x2="42833" y2="24351"/>
                        <a14:foregroundMark x1="33667" y1="45356" x2="45917" y2="23264"/>
                        <a14:foregroundMark x1="47500" y1="15649" x2="46750" y2="11883"/>
                        <a14:foregroundMark x1="43000" y1="17238" x2="44583" y2="16402"/>
                        <a14:foregroundMark x1="41417" y1="19331" x2="49333" y2="12301"/>
                        <a14:foregroundMark x1="34833" y1="18159" x2="44333" y2="11381"/>
                        <a14:foregroundMark x1="38667" y1="14561" x2="49083" y2="11130"/>
                        <a14:foregroundMark x1="38667" y1="13891" x2="47559" y2="10368"/>
                        <a14:foregroundMark x1="36000" y1="16151" x2="52083" y2="13138"/>
                        <a14:foregroundMark x1="57500" y1="76318" x2="51167" y2="98410"/>
                        <a14:foregroundMark x1="51167" y1="98410" x2="52167" y2="97657"/>
                        <a14:foregroundMark x1="55833" y1="81172" x2="51917" y2="99916"/>
                        <a14:foregroundMark x1="54250" y1="93640" x2="57833" y2="81172"/>
                        <a14:foregroundMark x1="23913" y1="43056" x2="21542" y2="73810"/>
                        <a14:foregroundMark x1="21542" y1="73810" x2="22332" y2="74405"/>
                        <a14:foregroundMark x1="54545" y1="22619" x2="55534" y2="32540"/>
                        <a14:backgroundMark x1="79583" y1="61004" x2="81083" y2="61088"/>
                        <a14:backgroundMark x1="82000" y1="62929" x2="82000" y2="63933"/>
                        <a14:backgroundMark x1="33500" y1="35063" x2="33500" y2="35481"/>
                        <a14:backgroundMark x1="33250" y1="34142" x2="33917" y2="36151"/>
                        <a14:backgroundMark x1="49583" y1="9540" x2="50667" y2="10460"/>
                        <a14:backgroundMark x1="48167" y1="10460" x2="48000" y2="9958"/>
                        <a14:backgroundMark x1="46833" y1="8870" x2="50917" y2="97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02" y="845386"/>
            <a:ext cx="1620000" cy="1613250"/>
          </a:xfrm>
          <a:prstGeom prst="rect">
            <a:avLst/>
          </a:prstGeom>
        </p:spPr>
      </p:pic>
      <p:pic>
        <p:nvPicPr>
          <p:cNvPr id="7" name="Gambar 6" descr="Sebuah gambar berisi orang, olahraga, raket, pemain&#10;&#10;Deskripsi dihasilkan secara otomatis">
            <a:extLst>
              <a:ext uri="{FF2B5EF4-FFF2-40B4-BE49-F238E27FC236}">
                <a16:creationId xmlns:a16="http://schemas.microsoft.com/office/drawing/2014/main" id="{8DC20C33-188F-457C-9224-D4B4F7A1139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76" b="99879" l="10000" r="90000">
                        <a14:foregroundMark x1="34818" y1="21576" x2="45636" y2="6788"/>
                        <a14:foregroundMark x1="18182" y1="86667" x2="16909" y2="99879"/>
                        <a14:foregroundMark x1="33364" y1="25818" x2="43364" y2="8242"/>
                        <a14:foregroundMark x1="43364" y1="8242" x2="55091" y2="16121"/>
                        <a14:foregroundMark x1="42091" y1="5576" x2="53909" y2="12606"/>
                        <a14:foregroundMark x1="53818" y1="12000" x2="54818" y2="14303"/>
                        <a14:foregroundMark x1="34727" y1="10061" x2="32273" y2="164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02" y="4110142"/>
            <a:ext cx="2160000" cy="1620000"/>
          </a:xfrm>
          <a:prstGeom prst="rect">
            <a:avLst/>
          </a:prstGeom>
        </p:spPr>
      </p:pic>
      <p:pic>
        <p:nvPicPr>
          <p:cNvPr id="9" name="Gambar 8" descr="Sebuah gambar berisi orang, olahraga, memegang, pria&#10;&#10;Deskripsi dihasilkan secara otomatis">
            <a:extLst>
              <a:ext uri="{FF2B5EF4-FFF2-40B4-BE49-F238E27FC236}">
                <a16:creationId xmlns:a16="http://schemas.microsoft.com/office/drawing/2014/main" id="{5A7092E6-B68B-43DF-BC8C-1CCB0AF68233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944" b="98704" l="10000" r="90000">
                        <a14:foregroundMark x1="39167" y1="13981" x2="40625" y2="4167"/>
                        <a14:foregroundMark x1="41094" y1="2593" x2="48073" y2="19630"/>
                        <a14:foregroundMark x1="48333" y1="14537" x2="47031" y2="10648"/>
                        <a14:foregroundMark x1="48229" y1="18426" x2="48542" y2="11944"/>
                        <a14:foregroundMark x1="48125" y1="12130" x2="46146" y2="6759"/>
                        <a14:foregroundMark x1="47813" y1="10093" x2="35365" y2="11019"/>
                        <a14:foregroundMark x1="35365" y1="11019" x2="34896" y2="15833"/>
                        <a14:foregroundMark x1="34635" y1="17037" x2="34948" y2="13056"/>
                        <a14:foregroundMark x1="35260" y1="9259" x2="39010" y2="4630"/>
                        <a14:foregroundMark x1="36042" y1="8241" x2="39063" y2="3241"/>
                        <a14:foregroundMark x1="42656" y1="2963" x2="44167" y2="4259"/>
                        <a14:foregroundMark x1="44479" y1="4907" x2="47396" y2="7870"/>
                        <a14:foregroundMark x1="38385" y1="3519" x2="36458" y2="7222"/>
                        <a14:foregroundMark x1="37500" y1="4444" x2="35573" y2="7778"/>
                        <a14:foregroundMark x1="41719" y1="74630" x2="41198" y2="98704"/>
                        <a14:foregroundMark x1="39896" y1="2593" x2="40729" y2="2593"/>
                        <a14:backgroundMark x1="41234" y1="1183" x2="44010" y2="648"/>
                        <a14:backgroundMark x1="35365" y1="2315" x2="40339" y2="1356"/>
                        <a14:backgroundMark x1="64427" y1="63981" x2="65833" y2="70833"/>
                        <a14:backgroundMark x1="25052" y1="92407" x2="24063" y2="98148"/>
                        <a14:backgroundMark x1="24635" y1="90370" x2="24740" y2="89907"/>
                        <a14:backgroundMark x1="24740" y1="88333" x2="24740" y2="878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202"/>
          <a:stretch/>
        </p:blipFill>
        <p:spPr>
          <a:xfrm>
            <a:off x="3594348" y="4021231"/>
            <a:ext cx="2039040" cy="1620000"/>
          </a:xfrm>
          <a:prstGeom prst="rect">
            <a:avLst/>
          </a:prstGeom>
        </p:spPr>
      </p:pic>
      <p:pic>
        <p:nvPicPr>
          <p:cNvPr id="11" name="Gambar 10" descr="Sebuah gambar berisi olahraga, orang, pemain, memegang&#10;&#10;Deskripsi dihasilkan secara otomatis">
            <a:extLst>
              <a:ext uri="{FF2B5EF4-FFF2-40B4-BE49-F238E27FC236}">
                <a16:creationId xmlns:a16="http://schemas.microsoft.com/office/drawing/2014/main" id="{C96FFF9B-45AD-4E6B-9CAD-2FA9469A7363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4834" b="99414" l="9961" r="89974">
                        <a14:foregroundMark x1="61947" y1="10742" x2="69076" y2="4834"/>
                        <a14:foregroundMark x1="68783" y1="30273" x2="68783" y2="34033"/>
                        <a14:foregroundMark x1="68066" y1="11865" x2="69173" y2="20313"/>
                        <a14:foregroundMark x1="68945" y1="33936" x2="71940" y2="72363"/>
                        <a14:foregroundMark x1="71940" y1="72363" x2="67969" y2="89453"/>
                        <a14:foregroundMark x1="54460" y1="97217" x2="82064" y2="93604"/>
                        <a14:foregroundMark x1="81738" y1="96631" x2="82715" y2="99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494" b="11812"/>
          <a:stretch/>
        </p:blipFill>
        <p:spPr>
          <a:xfrm>
            <a:off x="3933859" y="959307"/>
            <a:ext cx="1620000" cy="15741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6F008C0-0058-4AED-A233-0BF961B2427E}"/>
              </a:ext>
            </a:extLst>
          </p:cNvPr>
          <p:cNvSpPr txBox="1">
            <a:spLocks/>
          </p:cNvSpPr>
          <p:nvPr/>
        </p:nvSpPr>
        <p:spPr>
          <a:xfrm>
            <a:off x="3564691" y="2498937"/>
            <a:ext cx="1968366" cy="315485"/>
          </a:xfrm>
          <a:prstGeom prst="rect">
            <a:avLst/>
          </a:prstGeom>
          <a:solidFill>
            <a:srgbClr val="1D428A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Stephen Curry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24D0DE4-CE82-465A-A5A3-2E4C24B995C6}"/>
              </a:ext>
            </a:extLst>
          </p:cNvPr>
          <p:cNvSpPr txBox="1">
            <a:spLocks/>
          </p:cNvSpPr>
          <p:nvPr/>
        </p:nvSpPr>
        <p:spPr>
          <a:xfrm>
            <a:off x="3668369" y="5633184"/>
            <a:ext cx="2160001" cy="315485"/>
          </a:xfrm>
          <a:prstGeom prst="rect">
            <a:avLst/>
          </a:prstGeom>
          <a:solidFill>
            <a:srgbClr val="1D428A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Draymond Green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DD98F30-1355-4B64-A5A3-C6D300387B31}"/>
              </a:ext>
            </a:extLst>
          </p:cNvPr>
          <p:cNvSpPr txBox="1">
            <a:spLocks/>
          </p:cNvSpPr>
          <p:nvPr/>
        </p:nvSpPr>
        <p:spPr>
          <a:xfrm>
            <a:off x="1006651" y="5648325"/>
            <a:ext cx="1920786" cy="315485"/>
          </a:xfrm>
          <a:prstGeom prst="rect">
            <a:avLst/>
          </a:prstGeom>
          <a:solidFill>
            <a:srgbClr val="1D428A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Klay Thompson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EDF2A00-C2A2-4FAA-A9CE-E59FB0410DC3}"/>
              </a:ext>
            </a:extLst>
          </p:cNvPr>
          <p:cNvSpPr txBox="1">
            <a:spLocks/>
          </p:cNvSpPr>
          <p:nvPr/>
        </p:nvSpPr>
        <p:spPr>
          <a:xfrm>
            <a:off x="651702" y="2462657"/>
            <a:ext cx="2057400" cy="315485"/>
          </a:xfrm>
          <a:prstGeom prst="rect">
            <a:avLst/>
          </a:prstGeom>
          <a:solidFill>
            <a:srgbClr val="1D428A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Andre Iguodala</a:t>
            </a:r>
          </a:p>
        </p:txBody>
      </p:sp>
      <p:pic>
        <p:nvPicPr>
          <p:cNvPr id="17" name="Gambar 16" descr="Sebuah gambar berisi olahraga, orang, pemain, pria&#10;&#10;Deskripsi dihasilkan secara otomatis">
            <a:extLst>
              <a:ext uri="{FF2B5EF4-FFF2-40B4-BE49-F238E27FC236}">
                <a16:creationId xmlns:a16="http://schemas.microsoft.com/office/drawing/2014/main" id="{EB13B2AC-8206-4922-9F3A-3BB307B9618B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4528" b="97170" l="10000" r="90000">
                        <a14:foregroundMark x1="33704" y1="49717" x2="28466" y2="73679"/>
                        <a14:foregroundMark x1="28466" y1="73679" x2="28095" y2="97358"/>
                        <a14:foregroundMark x1="33545" y1="73962" x2="38201" y2="83396"/>
                        <a14:foregroundMark x1="64656" y1="64811" x2="53598" y2="65283"/>
                        <a14:foregroundMark x1="34550" y1="73019" x2="33704" y2="48019"/>
                        <a14:foregroundMark x1="33704" y1="48019" x2="61323" y2="59245"/>
                        <a14:foregroundMark x1="61323" y1="59245" x2="61376" y2="59528"/>
                        <a14:foregroundMark x1="34868" y1="48585" x2="37302" y2="72830"/>
                        <a14:foregroundMark x1="37302" y1="72830" x2="36772" y2="74245"/>
                        <a14:foregroundMark x1="38466" y1="43679" x2="44815" y2="51038"/>
                        <a14:foregroundMark x1="38730" y1="5283" x2="34444" y2="26981"/>
                        <a14:foregroundMark x1="34180" y1="13868" x2="34550" y2="26604"/>
                        <a14:foregroundMark x1="33968" y1="11981" x2="37778" y2="41132"/>
                        <a14:foregroundMark x1="36402" y1="38868" x2="36402" y2="41887"/>
                        <a14:foregroundMark x1="36984" y1="41415" x2="35661" y2="31792"/>
                        <a14:foregroundMark x1="36772" y1="35472" x2="33016" y2="18113"/>
                        <a14:foregroundMark x1="32804" y1="20189" x2="34233" y2="29245"/>
                        <a14:foregroundMark x1="32169" y1="16038" x2="31852" y2="19434"/>
                        <a14:foregroundMark x1="34074" y1="10566" x2="35661" y2="8396"/>
                        <a14:foregroundMark x1="40317" y1="5189" x2="42646" y2="4528"/>
                        <a14:foregroundMark x1="40000" y1="13208" x2="50265" y2="32925"/>
                        <a14:foregroundMark x1="50729" y1="35283" x2="53810" y2="50943"/>
                        <a14:foregroundMark x1="50265" y1="32925" x2="50729" y2="35283"/>
                        <a14:foregroundMark x1="45873" y1="8868" x2="50106" y2="17264"/>
                        <a14:foregroundMark x1="50159" y1="19434" x2="51852" y2="31509"/>
                        <a14:foregroundMark x1="51376" y1="23491" x2="52275" y2="28868"/>
                        <a14:foregroundMark x1="64392" y1="60094" x2="69206" y2="97170"/>
                        <a14:foregroundMark x1="57778" y1="50472" x2="58571" y2="53491"/>
                        <a14:foregroundMark x1="38624" y1="4717" x2="37460" y2="5377"/>
                        <a14:backgroundMark x1="51111" y1="35283" x2="51111" y2="35283"/>
                        <a14:backgroundMark x1="42804" y1="4245" x2="42804" y2="42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95" r="25984"/>
          <a:stretch/>
        </p:blipFill>
        <p:spPr>
          <a:xfrm>
            <a:off x="6500730" y="4054635"/>
            <a:ext cx="1620000" cy="1660365"/>
          </a:xfrm>
          <a:prstGeom prst="rect">
            <a:avLst/>
          </a:prstGeom>
        </p:spPr>
      </p:pic>
      <p:pic>
        <p:nvPicPr>
          <p:cNvPr id="21" name="Gambar 20" descr="Sebuah gambar berisi orang, permainan, olahraga, pemain&#10;&#10;Deskripsi dihasilkan secara otomatis">
            <a:extLst>
              <a:ext uri="{FF2B5EF4-FFF2-40B4-BE49-F238E27FC236}">
                <a16:creationId xmlns:a16="http://schemas.microsoft.com/office/drawing/2014/main" id="{07D62DCF-1EA3-44F9-A134-A751B44755A9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2620" b="99658" l="5813" r="93850">
                        <a14:foregroundMark x1="37658" y1="7175" x2="47515" y2="6606"/>
                        <a14:foregroundMark x1="35131" y1="41002" x2="18281" y2="39180"/>
                        <a14:foregroundMark x1="18281" y1="39180" x2="8256" y2="54214"/>
                        <a14:foregroundMark x1="8256" y1="54214" x2="12553" y2="80866"/>
                        <a14:foregroundMark x1="6655" y1="36446" x2="5981" y2="56948"/>
                        <a14:foregroundMark x1="5981" y1="56948" x2="6992" y2="60592"/>
                        <a14:foregroundMark x1="9688" y1="35877" x2="28896" y2="28246"/>
                        <a14:foregroundMark x1="22409" y1="34852" x2="53584" y2="21059"/>
                        <a14:foregroundMark x1="38585" y1="9453" x2="44650" y2="54670"/>
                        <a14:foregroundMark x1="35889" y1="7403" x2="47683" y2="6834"/>
                        <a14:foregroundMark x1="48273" y1="6834" x2="48694" y2="12756"/>
                        <a14:foregroundMark x1="45830" y1="6606" x2="45998" y2="21754"/>
                        <a14:foregroundMark x1="34794" y1="9453" x2="43510" y2="3116"/>
                        <a14:foregroundMark x1="54002" y1="33827" x2="71019" y2="66970"/>
                        <a14:foregroundMark x1="71019" y1="66970" x2="85004" y2="60137"/>
                        <a14:foregroundMark x1="85004" y1="60137" x2="82140" y2="46697"/>
                        <a14:foregroundMark x1="59309" y1="33827" x2="72030" y2="63440"/>
                        <a14:foregroundMark x1="65206" y1="55923" x2="73041" y2="73918"/>
                        <a14:foregroundMark x1="73041" y1="73918" x2="75653" y2="77107"/>
                        <a14:foregroundMark x1="74895" y1="78588" x2="88206" y2="59795"/>
                        <a14:foregroundMark x1="87616" y1="50342" x2="87447" y2="64920"/>
                        <a14:foregroundMark x1="75063" y1="44647" x2="85173" y2="43622"/>
                        <a14:foregroundMark x1="85004" y1="42369" x2="91238" y2="50569"/>
                        <a14:foregroundMark x1="88627" y1="46241" x2="87616" y2="50342"/>
                        <a14:foregroundMark x1="92249" y1="49317" x2="93934" y2="51822"/>
                        <a14:foregroundMark x1="28138" y1="55239" x2="30160" y2="75171"/>
                        <a14:foregroundMark x1="30160" y1="75171" x2="37658" y2="99658"/>
                        <a14:foregroundMark x1="52822" y1="28474" x2="55855" y2="36902"/>
                        <a14:foregroundMark x1="34204" y1="23349" x2="29233" y2="23349"/>
                        <a14:foregroundMark x1="34204" y1="16173" x2="34794" y2="6834"/>
                        <a14:foregroundMark x1="33783" y1="9567" x2="34120" y2="6720"/>
                        <a14:foregroundMark x1="33698" y1="10023" x2="33951" y2="6948"/>
                        <a14:foregroundMark x1="33530" y1="8884" x2="33109" y2="9339"/>
                        <a14:foregroundMark x1="34625" y1="12756" x2="33446" y2="8770"/>
                        <a14:foregroundMark x1="53328" y1="20615" x2="53833" y2="31777"/>
                        <a14:foregroundMark x1="49031" y1="9681" x2="49621" y2="15034"/>
                        <a14:foregroundMark x1="49284" y1="9112" x2="50548" y2="14579"/>
                        <a14:backgroundMark x1="46420" y1="1139" x2="53665" y2="3986"/>
                        <a14:backgroundMark x1="45746" y1="1253" x2="45746" y2="1253"/>
                        <a14:backgroundMark x1="45493" y1="1822" x2="37911" y2="797"/>
                        <a14:backgroundMark x1="54163" y1="20546" x2="59393" y2="17426"/>
                        <a14:backgroundMark x1="58972" y1="19021" x2="61668" y2="16970"/>
                        <a14:backgroundMark x1="56108" y1="57859" x2="57540" y2="64351"/>
                        <a14:backgroundMark x1="57035" y1="55125" x2="60489" y2="64123"/>
                        <a14:backgroundMark x1="14238" y1="47722" x2="13732" y2="691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30"/>
          <a:stretch/>
        </p:blipFill>
        <p:spPr>
          <a:xfrm>
            <a:off x="10446152" y="1219200"/>
            <a:ext cx="2126848" cy="1332000"/>
          </a:xfrm>
          <a:prstGeom prst="rect">
            <a:avLst/>
          </a:prstGeom>
        </p:spPr>
      </p:pic>
      <p:pic>
        <p:nvPicPr>
          <p:cNvPr id="23" name="Gambar 22" descr="Sebuah gambar berisi pria, orang, memegang, mengenakan&#10;&#10;Deskripsi dihasilkan secara otomatis">
            <a:extLst>
              <a:ext uri="{FF2B5EF4-FFF2-40B4-BE49-F238E27FC236}">
                <a16:creationId xmlns:a16="http://schemas.microsoft.com/office/drawing/2014/main" id="{E272174F-E2E3-4066-8064-8729648ECCC4}"/>
              </a:ext>
            </a:extLst>
          </p:cNvPr>
          <p:cNvPicPr>
            <a:picLocks noChangeAspect="1"/>
          </p:cNvPicPr>
          <p:nvPr/>
        </p:nvPicPr>
        <p:blipFill rotWithShape="1"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3516" b="82227" l="6589" r="67765">
                        <a14:foregroundMark x1="40827" y1="9766" x2="42054" y2="3516"/>
                        <a14:foregroundMark x1="33592" y1="57227" x2="47674" y2="56348"/>
                        <a14:foregroundMark x1="47674" y1="56348" x2="48966" y2="57520"/>
                        <a14:foregroundMark x1="36434" y1="52637" x2="46705" y2="52637"/>
                        <a14:foregroundMark x1="40568" y1="55859" x2="43023" y2="70605"/>
                        <a14:foregroundMark x1="38178" y1="61328" x2="37080" y2="70508"/>
                        <a14:foregroundMark x1="41602" y1="75586" x2="41667" y2="80957"/>
                        <a14:foregroundMark x1="64406" y1="65332" x2="63889" y2="71582"/>
                        <a14:foregroundMark x1="67442" y1="61230" x2="67765" y2="62402"/>
                        <a14:foregroundMark x1="60142" y1="80176" x2="60142" y2="82227"/>
                        <a14:foregroundMark x1="6589" y1="56348" x2="6589" y2="57520"/>
                        <a14:foregroundMark x1="30368" y1="68459" x2="44484" y2="51971"/>
                        <a14:foregroundMark x1="44484" y1="51971" x2="47924" y2="65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176" b="20720"/>
          <a:stretch/>
        </p:blipFill>
        <p:spPr>
          <a:xfrm>
            <a:off x="8113693" y="1074600"/>
            <a:ext cx="1944707" cy="1440000"/>
          </a:xfrm>
          <a:prstGeom prst="rect">
            <a:avLst/>
          </a:prstGeom>
        </p:spPr>
      </p:pic>
      <p:pic>
        <p:nvPicPr>
          <p:cNvPr id="25" name="Gambar 24" descr="Sebuah gambar berisi orang, olahraga, permainan, pemain&#10;&#10;Deskripsi dihasilkan secara otomatis">
            <a:extLst>
              <a:ext uri="{FF2B5EF4-FFF2-40B4-BE49-F238E27FC236}">
                <a16:creationId xmlns:a16="http://schemas.microsoft.com/office/drawing/2014/main" id="{59D5FD0D-F8F1-47D9-BF5D-6B7676462556}"/>
              </a:ext>
            </a:extLst>
          </p:cNvPr>
          <p:cNvPicPr>
            <a:picLocks noChangeAspect="1"/>
          </p:cNvPicPr>
          <p:nvPr/>
        </p:nvPicPr>
        <p:blipFill rotWithShape="1"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6250" b="78760" l="9961" r="89974">
                        <a14:foregroundMark x1="43327" y1="33447" x2="55078" y2="35156"/>
                        <a14:foregroundMark x1="55078" y1="35156" x2="58561" y2="46924"/>
                        <a14:foregroundMark x1="52637" y1="9375" x2="60059" y2="15234"/>
                        <a14:foregroundMark x1="60677" y1="12695" x2="57780" y2="7422"/>
                        <a14:foregroundMark x1="56673" y1="27930" x2="60059" y2="33203"/>
                        <a14:foregroundMark x1="50423" y1="28125" x2="44043" y2="31104"/>
                        <a14:foregroundMark x1="47168" y1="66357" x2="46126" y2="76904"/>
                        <a14:foregroundMark x1="60221" y1="73047" x2="60124" y2="75488"/>
                        <a14:foregroundMark x1="61230" y1="31201" x2="61686" y2="31201"/>
                        <a14:foregroundMark x1="45443" y1="28516" x2="45280" y2="29785"/>
                        <a14:foregroundMark x1="47233" y1="75488" x2="47233" y2="78760"/>
                        <a14:foregroundMark x1="39811" y1="72705" x2="41992" y2="78174"/>
                        <a14:foregroundMark x1="60612" y1="74805" x2="60742" y2="77148"/>
                        <a14:foregroundMark x1="58887" y1="28516" x2="59733" y2="30957"/>
                        <a14:foregroundMark x1="56836" y1="7422" x2="55501" y2="7031"/>
                        <a14:foregroundMark x1="57780" y1="8447" x2="55762" y2="6445"/>
                        <a14:foregroundMark x1="55599" y1="6250" x2="53158" y2="8691"/>
                        <a14:foregroundMark x1="55990" y1="6348" x2="53320" y2="8936"/>
                        <a14:foregroundMark x1="52376" y1="9961" x2="50684" y2="18164"/>
                        <a14:foregroundMark x1="52148" y1="11377" x2="50521" y2="18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523" r="32060" b="22812"/>
          <a:stretch/>
        </p:blipFill>
        <p:spPr>
          <a:xfrm>
            <a:off x="8812660" y="3879000"/>
            <a:ext cx="1192270" cy="1836000"/>
          </a:xfrm>
          <a:prstGeom prst="rect">
            <a:avLst/>
          </a:prstGeom>
        </p:spPr>
      </p:pic>
      <p:pic>
        <p:nvPicPr>
          <p:cNvPr id="19" name="Gambar 18" descr="Sebuah gambar berisi orang, olahraga, pria, bola&#10;&#10;Deskripsi dihasilkan secara otomatis">
            <a:extLst>
              <a:ext uri="{FF2B5EF4-FFF2-40B4-BE49-F238E27FC236}">
                <a16:creationId xmlns:a16="http://schemas.microsoft.com/office/drawing/2014/main" id="{B9EE4396-CABA-4266-8D8A-8E2E0CC98DBB}"/>
              </a:ext>
            </a:extLst>
          </p:cNvPr>
          <p:cNvPicPr>
            <a:picLocks noChangeAspect="1"/>
          </p:cNvPicPr>
          <p:nvPr/>
        </p:nvPicPr>
        <p:blipFill rotWithShape="1">
          <a:blip r:embed="rId21" cstate="print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2083" b="99722" l="10000" r="90000">
                        <a14:foregroundMark x1="49063" y1="12917" x2="57656" y2="8333"/>
                        <a14:foregroundMark x1="51641" y1="30833" x2="51641" y2="83889"/>
                        <a14:foregroundMark x1="35703" y1="55278" x2="60234" y2="49167"/>
                        <a14:foregroundMark x1="60234" y1="49167" x2="70859" y2="49444"/>
                        <a14:foregroundMark x1="27891" y1="89583" x2="27891" y2="98750"/>
                        <a14:foregroundMark x1="40938" y1="95000" x2="40703" y2="99861"/>
                        <a14:foregroundMark x1="53292" y1="2411" x2="52891" y2="2500"/>
                        <a14:backgroundMark x1="54297" y1="1806" x2="54297" y2="1806"/>
                        <a14:backgroundMark x1="54609" y1="1944" x2="54609" y2="1944"/>
                        <a14:backgroundMark x1="54844" y1="1944" x2="53125" y2="1944"/>
                        <a14:backgroundMark x1="53125" y1="2083" x2="53125" y2="2083"/>
                        <a14:backgroundMark x1="52891" y1="2222" x2="52891" y2="2222"/>
                        <a14:backgroundMark x1="53125" y1="2222" x2="53125" y2="2222"/>
                        <a14:backgroundMark x1="53125" y1="2222" x2="53125" y2="2222"/>
                        <a14:backgroundMark x1="53125" y1="2222" x2="53125" y2="2222"/>
                        <a14:backgroundMark x1="52891" y1="2361" x2="52891" y2="2361"/>
                        <a14:backgroundMark x1="53203" y1="2361" x2="53203" y2="2361"/>
                        <a14:backgroundMark x1="53203" y1="2361" x2="53203" y2="2361"/>
                        <a14:backgroundMark x1="53516" y1="2361" x2="53516" y2="2361"/>
                        <a14:backgroundMark x1="53125" y1="2361" x2="53125" y2="2361"/>
                        <a14:backgroundMark x1="53359" y1="2361" x2="53828" y2="2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97" r="22580"/>
          <a:stretch/>
        </p:blipFill>
        <p:spPr>
          <a:xfrm>
            <a:off x="10645689" y="4238645"/>
            <a:ext cx="1514224" cy="154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51FAE76-78C0-477F-B973-F130AD68A3A9}"/>
              </a:ext>
            </a:extLst>
          </p:cNvPr>
          <p:cNvSpPr txBox="1">
            <a:spLocks/>
          </p:cNvSpPr>
          <p:nvPr/>
        </p:nvSpPr>
        <p:spPr>
          <a:xfrm>
            <a:off x="6176023" y="2498936"/>
            <a:ext cx="1944707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Fred VanVleet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63AFF15D-6E03-4022-9DA0-2736188D9EAF}"/>
              </a:ext>
            </a:extLst>
          </p:cNvPr>
          <p:cNvSpPr txBox="1">
            <a:spLocks/>
          </p:cNvSpPr>
          <p:nvPr/>
        </p:nvSpPr>
        <p:spPr>
          <a:xfrm>
            <a:off x="8332841" y="2496868"/>
            <a:ext cx="1922352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Danny Green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B962361-0FBC-4A51-8E45-7A3C47AE2DDC}"/>
              </a:ext>
            </a:extLst>
          </p:cNvPr>
          <p:cNvSpPr txBox="1">
            <a:spLocks/>
          </p:cNvSpPr>
          <p:nvPr/>
        </p:nvSpPr>
        <p:spPr>
          <a:xfrm>
            <a:off x="10382341" y="2496867"/>
            <a:ext cx="1922352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Pascal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Siakam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pperplate Gothic Bold" panose="020E0705020206020404" pitchFamily="34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9699E4A-501B-4F66-8B0F-E241C5D356CE}"/>
              </a:ext>
            </a:extLst>
          </p:cNvPr>
          <p:cNvSpPr txBox="1">
            <a:spLocks/>
          </p:cNvSpPr>
          <p:nvPr/>
        </p:nvSpPr>
        <p:spPr>
          <a:xfrm>
            <a:off x="6324601" y="5638800"/>
            <a:ext cx="1981200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Kawhi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 Leonard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830B42B1-EBE6-40EF-8869-E2033CC71409}"/>
              </a:ext>
            </a:extLst>
          </p:cNvPr>
          <p:cNvSpPr txBox="1">
            <a:spLocks/>
          </p:cNvSpPr>
          <p:nvPr/>
        </p:nvSpPr>
        <p:spPr>
          <a:xfrm>
            <a:off x="8691420" y="5631751"/>
            <a:ext cx="1514224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Kyle Lowry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7A6EF0F1-F4B3-4F4F-9C07-44FF09ABC7A6}"/>
              </a:ext>
            </a:extLst>
          </p:cNvPr>
          <p:cNvSpPr txBox="1">
            <a:spLocks/>
          </p:cNvSpPr>
          <p:nvPr/>
        </p:nvSpPr>
        <p:spPr>
          <a:xfrm>
            <a:off x="10642665" y="5623560"/>
            <a:ext cx="1556955" cy="315485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</a:rPr>
              <a:t>Marc Gasol</a:t>
            </a:r>
          </a:p>
        </p:txBody>
      </p:sp>
    </p:spTree>
    <p:extLst>
      <p:ext uri="{BB962C8B-B14F-4D97-AF65-F5344CB8AC3E}">
        <p14:creationId xmlns:p14="http://schemas.microsoft.com/office/powerpoint/2010/main" val="409573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F261E8D-AF54-4539-B80D-E3708435D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Goal Percentage &amp; Sequence</a:t>
            </a:r>
            <a:endParaRPr lang="en-ID" dirty="0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DE5CE494-3F4D-427E-9AEF-634FC437B8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176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Andre Iguodala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Stephen Curry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7" name="Gambar 6" descr="Sebuah gambar berisi orang, olahraga, bola basket, permainan&#10;&#10;Deskripsi dihasilkan secara otomatis">
            <a:extLst>
              <a:ext uri="{FF2B5EF4-FFF2-40B4-BE49-F238E27FC236}">
                <a16:creationId xmlns:a16="http://schemas.microsoft.com/office/drawing/2014/main" id="{4C21EE63-0E30-42A1-A29D-C1750E15C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38" b="99916" l="5750" r="93000">
                        <a14:foregroundMark x1="37250" y1="16820" x2="47250" y2="12385"/>
                        <a14:foregroundMark x1="37250" y1="15565" x2="39333" y2="15900"/>
                        <a14:foregroundMark x1="39500" y1="14226" x2="48917" y2="11967"/>
                        <a14:foregroundMark x1="36167" y1="19582" x2="49000" y2="38577"/>
                        <a14:foregroundMark x1="49000" y1="38577" x2="40000" y2="84519"/>
                        <a14:foregroundMark x1="40000" y1="84519" x2="49750" y2="60586"/>
                        <a14:foregroundMark x1="49750" y1="60586" x2="47333" y2="84435"/>
                        <a14:foregroundMark x1="47333" y1="84435" x2="60250" y2="56402"/>
                        <a14:foregroundMark x1="60250" y1="56402" x2="78000" y2="70628"/>
                        <a14:foregroundMark x1="78000" y1="70628" x2="58667" y2="56234"/>
                        <a14:foregroundMark x1="58667" y1="56234" x2="38667" y2="72636"/>
                        <a14:foregroundMark x1="38667" y1="72636" x2="27750" y2="95649"/>
                        <a14:foregroundMark x1="27750" y1="95649" x2="11083" y2="79833"/>
                        <a14:foregroundMark x1="11083" y1="79833" x2="12333" y2="65690"/>
                        <a14:foregroundMark x1="46917" y1="57490" x2="47667" y2="67029"/>
                        <a14:foregroundMark x1="51750" y1="17155" x2="52333" y2="23347"/>
                        <a14:foregroundMark x1="53250" y1="20921" x2="55417" y2="22762"/>
                        <a14:foregroundMark x1="49667" y1="12385" x2="35750" y2="18912"/>
                        <a14:foregroundMark x1="33583" y1="39331" x2="24167" y2="43096"/>
                        <a14:foregroundMark x1="23917" y1="42510" x2="23917" y2="42510"/>
                        <a14:foregroundMark x1="12583" y1="84351" x2="12583" y2="95816"/>
                        <a14:foregroundMark x1="5833" y1="94310" x2="52167" y2="97155"/>
                        <a14:foregroundMark x1="50333" y1="87197" x2="50500" y2="97322"/>
                        <a14:foregroundMark x1="90833" y1="68703" x2="93000" y2="76569"/>
                        <a14:foregroundMark x1="35167" y1="41172" x2="37917" y2="52301"/>
                        <a14:foregroundMark x1="36500" y1="38745" x2="37417" y2="29205"/>
                        <a14:foregroundMark x1="37083" y1="41841" x2="36167" y2="29205"/>
                        <a14:foregroundMark x1="36167" y1="39916" x2="36417" y2="30628"/>
                        <a14:foregroundMark x1="33833" y1="40921" x2="38083" y2="26695"/>
                        <a14:foregroundMark x1="33667" y1="40921" x2="42833" y2="24351"/>
                        <a14:foregroundMark x1="33667" y1="45356" x2="45917" y2="23264"/>
                        <a14:foregroundMark x1="47500" y1="15649" x2="46750" y2="11883"/>
                        <a14:foregroundMark x1="43000" y1="17238" x2="44583" y2="16402"/>
                        <a14:foregroundMark x1="41417" y1="19331" x2="49333" y2="12301"/>
                        <a14:foregroundMark x1="34833" y1="18159" x2="44333" y2="11381"/>
                        <a14:foregroundMark x1="38667" y1="14561" x2="49083" y2="11130"/>
                        <a14:foregroundMark x1="38667" y1="13891" x2="47559" y2="10368"/>
                        <a14:foregroundMark x1="36000" y1="16151" x2="52083" y2="13138"/>
                        <a14:foregroundMark x1="57500" y1="76318" x2="51167" y2="98410"/>
                        <a14:foregroundMark x1="51167" y1="98410" x2="52167" y2="97657"/>
                        <a14:foregroundMark x1="55833" y1="81172" x2="51917" y2="99916"/>
                        <a14:foregroundMark x1="54250" y1="93640" x2="57833" y2="81172"/>
                        <a14:foregroundMark x1="23913" y1="43056" x2="21542" y2="73810"/>
                        <a14:foregroundMark x1="21542" y1="73810" x2="22332" y2="74405"/>
                        <a14:foregroundMark x1="54545" y1="22619" x2="55534" y2="32540"/>
                        <a14:backgroundMark x1="79583" y1="61004" x2="81083" y2="61088"/>
                        <a14:backgroundMark x1="82000" y1="62929" x2="82000" y2="63933"/>
                        <a14:backgroundMark x1="33500" y1="35063" x2="33500" y2="35481"/>
                        <a14:backgroundMark x1="33250" y1="34142" x2="33917" y2="36151"/>
                        <a14:backgroundMark x1="49583" y1="9540" x2="50667" y2="10460"/>
                        <a14:backgroundMark x1="48167" y1="10460" x2="48000" y2="9958"/>
                        <a14:backgroundMark x1="46833" y1="8870" x2="50917" y2="97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5" y="2335032"/>
            <a:ext cx="3519866" cy="3505200"/>
          </a:xfrm>
          <a:prstGeom prst="rect">
            <a:avLst/>
          </a:prstGeom>
        </p:spPr>
      </p:pic>
      <p:pic>
        <p:nvPicPr>
          <p:cNvPr id="8" name="Gambar 7" descr="Sebuah gambar berisi olahraga, orang, pemain, memegang&#10;&#10;Deskripsi dihasilkan secara otomatis">
            <a:extLst>
              <a:ext uri="{FF2B5EF4-FFF2-40B4-BE49-F238E27FC236}">
                <a16:creationId xmlns:a16="http://schemas.microsoft.com/office/drawing/2014/main" id="{7D82A387-A22F-42B0-8958-5E51F1D6B3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34" b="99414" l="9961" r="89974">
                        <a14:foregroundMark x1="61947" y1="10742" x2="69076" y2="4834"/>
                        <a14:foregroundMark x1="68783" y1="30273" x2="68783" y2="34033"/>
                        <a14:foregroundMark x1="68066" y1="11865" x2="69173" y2="20313"/>
                        <a14:foregroundMark x1="68945" y1="33936" x2="71940" y2="72363"/>
                        <a14:foregroundMark x1="71940" y1="72363" x2="67969" y2="89453"/>
                        <a14:foregroundMark x1="54460" y1="97217" x2="82064" y2="93604"/>
                        <a14:foregroundMark x1="81738" y1="96631" x2="82715" y2="99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494" b="11812"/>
          <a:stretch/>
        </p:blipFill>
        <p:spPr>
          <a:xfrm>
            <a:off x="6355080" y="2510540"/>
            <a:ext cx="3550920" cy="3450311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793139-87B4-48E7-B03E-006D8EA08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0984581"/>
              </p:ext>
            </p:extLst>
          </p:nvPr>
        </p:nvGraphicFramePr>
        <p:xfrm>
          <a:off x="2866275" y="4000500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127745"/>
              </p:ext>
            </p:extLst>
          </p:nvPr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37597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1C09AB55-0182-44C8-A2E8-994DB653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5" name="Tampungan Konten 4">
            <a:extLst>
              <a:ext uri="{FF2B5EF4-FFF2-40B4-BE49-F238E27FC236}">
                <a16:creationId xmlns:a16="http://schemas.microsoft.com/office/drawing/2014/main" id="{224B7FF1-7A06-4950-899A-F3A9449BCC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Andre Iguodala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D57E2235-794D-4DFE-A440-EC344502E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Copperplate Gothic Bold" panose="020E0705020206020404" pitchFamily="34" charset="0"/>
              </a:rPr>
              <a:t>Stephen Curry</a:t>
            </a:r>
            <a:endParaRPr lang="en-ID" dirty="0">
              <a:latin typeface="Copperplate Gothic Bold" panose="020E0705020206020404" pitchFamily="34" charset="0"/>
            </a:endParaRPr>
          </a:p>
        </p:txBody>
      </p:sp>
      <p:pic>
        <p:nvPicPr>
          <p:cNvPr id="7" name="Gambar 6" descr="Sebuah gambar berisi orang, olahraga, bola basket, permainan&#10;&#10;Deskripsi dihasilkan secara otomatis">
            <a:extLst>
              <a:ext uri="{FF2B5EF4-FFF2-40B4-BE49-F238E27FC236}">
                <a16:creationId xmlns:a16="http://schemas.microsoft.com/office/drawing/2014/main" id="{4C21EE63-0E30-42A1-A29D-C1750E15C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38" b="99916" l="5750" r="93000">
                        <a14:foregroundMark x1="37250" y1="16820" x2="47250" y2="12385"/>
                        <a14:foregroundMark x1="37250" y1="15565" x2="39333" y2="15900"/>
                        <a14:foregroundMark x1="39500" y1="14226" x2="48917" y2="11967"/>
                        <a14:foregroundMark x1="36167" y1="19582" x2="49000" y2="38577"/>
                        <a14:foregroundMark x1="49000" y1="38577" x2="40000" y2="84519"/>
                        <a14:foregroundMark x1="40000" y1="84519" x2="49750" y2="60586"/>
                        <a14:foregroundMark x1="49750" y1="60586" x2="47333" y2="84435"/>
                        <a14:foregroundMark x1="47333" y1="84435" x2="60250" y2="56402"/>
                        <a14:foregroundMark x1="60250" y1="56402" x2="78000" y2="70628"/>
                        <a14:foregroundMark x1="78000" y1="70628" x2="58667" y2="56234"/>
                        <a14:foregroundMark x1="58667" y1="56234" x2="38667" y2="72636"/>
                        <a14:foregroundMark x1="38667" y1="72636" x2="27750" y2="95649"/>
                        <a14:foregroundMark x1="27750" y1="95649" x2="11083" y2="79833"/>
                        <a14:foregroundMark x1="11083" y1="79833" x2="12333" y2="65690"/>
                        <a14:foregroundMark x1="46917" y1="57490" x2="47667" y2="67029"/>
                        <a14:foregroundMark x1="51750" y1="17155" x2="52333" y2="23347"/>
                        <a14:foregroundMark x1="53250" y1="20921" x2="55417" y2="22762"/>
                        <a14:foregroundMark x1="49667" y1="12385" x2="35750" y2="18912"/>
                        <a14:foregroundMark x1="33583" y1="39331" x2="24167" y2="43096"/>
                        <a14:foregroundMark x1="23917" y1="42510" x2="23917" y2="42510"/>
                        <a14:foregroundMark x1="12583" y1="84351" x2="12583" y2="95816"/>
                        <a14:foregroundMark x1="5833" y1="94310" x2="52167" y2="97155"/>
                        <a14:foregroundMark x1="50333" y1="87197" x2="50500" y2="97322"/>
                        <a14:foregroundMark x1="90833" y1="68703" x2="93000" y2="76569"/>
                        <a14:foregroundMark x1="35167" y1="41172" x2="37917" y2="52301"/>
                        <a14:foregroundMark x1="36500" y1="38745" x2="37417" y2="29205"/>
                        <a14:foregroundMark x1="37083" y1="41841" x2="36167" y2="29205"/>
                        <a14:foregroundMark x1="36167" y1="39916" x2="36417" y2="30628"/>
                        <a14:foregroundMark x1="33833" y1="40921" x2="38083" y2="26695"/>
                        <a14:foregroundMark x1="33667" y1="40921" x2="42833" y2="24351"/>
                        <a14:foregroundMark x1="33667" y1="45356" x2="45917" y2="23264"/>
                        <a14:foregroundMark x1="47500" y1="15649" x2="46750" y2="11883"/>
                        <a14:foregroundMark x1="43000" y1="17238" x2="44583" y2="16402"/>
                        <a14:foregroundMark x1="41417" y1="19331" x2="49333" y2="12301"/>
                        <a14:foregroundMark x1="34833" y1="18159" x2="44333" y2="11381"/>
                        <a14:foregroundMark x1="38667" y1="14561" x2="49083" y2="11130"/>
                        <a14:foregroundMark x1="38667" y1="13891" x2="47559" y2="10368"/>
                        <a14:foregroundMark x1="36000" y1="16151" x2="52083" y2="13138"/>
                        <a14:foregroundMark x1="57500" y1="76318" x2="51167" y2="98410"/>
                        <a14:foregroundMark x1="51167" y1="98410" x2="52167" y2="97657"/>
                        <a14:foregroundMark x1="55833" y1="81172" x2="51917" y2="99916"/>
                        <a14:foregroundMark x1="54250" y1="93640" x2="57833" y2="81172"/>
                        <a14:foregroundMark x1="23913" y1="43056" x2="21542" y2="73810"/>
                        <a14:foregroundMark x1="21542" y1="73810" x2="22332" y2="74405"/>
                        <a14:foregroundMark x1="54545" y1="22619" x2="55534" y2="32540"/>
                        <a14:backgroundMark x1="79583" y1="61004" x2="81083" y2="61088"/>
                        <a14:backgroundMark x1="82000" y1="62929" x2="82000" y2="63933"/>
                        <a14:backgroundMark x1="33500" y1="35063" x2="33500" y2="35481"/>
                        <a14:backgroundMark x1="33250" y1="34142" x2="33917" y2="36151"/>
                        <a14:backgroundMark x1="49583" y1="9540" x2="50667" y2="10460"/>
                        <a14:backgroundMark x1="48167" y1="10460" x2="48000" y2="9958"/>
                        <a14:backgroundMark x1="46833" y1="8870" x2="50917" y2="97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5" y="2335032"/>
            <a:ext cx="3519866" cy="3505200"/>
          </a:xfrm>
          <a:prstGeom prst="rect">
            <a:avLst/>
          </a:prstGeom>
        </p:spPr>
      </p:pic>
      <p:pic>
        <p:nvPicPr>
          <p:cNvPr id="8" name="Gambar 7" descr="Sebuah gambar berisi olahraga, orang, pemain, memegang&#10;&#10;Deskripsi dihasilkan secara otomatis">
            <a:extLst>
              <a:ext uri="{FF2B5EF4-FFF2-40B4-BE49-F238E27FC236}">
                <a16:creationId xmlns:a16="http://schemas.microsoft.com/office/drawing/2014/main" id="{7D82A387-A22F-42B0-8958-5E51F1D6B3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34" b="99414" l="9961" r="89974">
                        <a14:foregroundMark x1="61947" y1="10742" x2="69076" y2="4834"/>
                        <a14:foregroundMark x1="68783" y1="30273" x2="68783" y2="34033"/>
                        <a14:foregroundMark x1="68066" y1="11865" x2="69173" y2="20313"/>
                        <a14:foregroundMark x1="68945" y1="33936" x2="71940" y2="72363"/>
                        <a14:foregroundMark x1="71940" y1="72363" x2="67969" y2="89453"/>
                        <a14:foregroundMark x1="54460" y1="97217" x2="82064" y2="93604"/>
                        <a14:foregroundMark x1="81738" y1="96631" x2="82715" y2="99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494" b="11812"/>
          <a:stretch/>
        </p:blipFill>
        <p:spPr>
          <a:xfrm>
            <a:off x="6355080" y="2510540"/>
            <a:ext cx="3550920" cy="3450311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3AB8B1-A3BF-4EDE-8AB6-F1AAB9AC929F}"/>
              </a:ext>
            </a:extLst>
          </p:cNvPr>
          <p:cNvCxnSpPr/>
          <p:nvPr/>
        </p:nvCxnSpPr>
        <p:spPr>
          <a:xfrm>
            <a:off x="6278880" y="1828800"/>
            <a:ext cx="0" cy="434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D69278D-1EB5-4BC5-ADC6-10C2D30E1345}"/>
              </a:ext>
            </a:extLst>
          </p:cNvPr>
          <p:cNvGraphicFramePr/>
          <p:nvPr/>
        </p:nvGraphicFramePr>
        <p:xfrm>
          <a:off x="8146070" y="4017434"/>
          <a:ext cx="3969730" cy="207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AFA73649-A8E7-4936-B258-0ABF4DD1AE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514122"/>
              </p:ext>
            </p:extLst>
          </p:nvPr>
        </p:nvGraphicFramePr>
        <p:xfrm>
          <a:off x="76200" y="5079618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  <p:graphicFrame>
        <p:nvGraphicFramePr>
          <p:cNvPr id="15" name="Table 11">
            <a:extLst>
              <a:ext uri="{FF2B5EF4-FFF2-40B4-BE49-F238E27FC236}">
                <a16:creationId xmlns:a16="http://schemas.microsoft.com/office/drawing/2014/main" id="{8F45FBDE-816D-4464-822E-D4A1D6D3B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225602"/>
              </p:ext>
            </p:extLst>
          </p:nvPr>
        </p:nvGraphicFramePr>
        <p:xfrm>
          <a:off x="6355084" y="5105400"/>
          <a:ext cx="5836916" cy="18288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18458">
                  <a:extLst>
                    <a:ext uri="{9D8B030D-6E8A-4147-A177-3AD203B41FA5}">
                      <a16:colId xmlns:a16="http://schemas.microsoft.com/office/drawing/2014/main" val="3395564511"/>
                    </a:ext>
                  </a:extLst>
                </a:gridCol>
                <a:gridCol w="2918458">
                  <a:extLst>
                    <a:ext uri="{9D8B030D-6E8A-4147-A177-3AD203B41FA5}">
                      <a16:colId xmlns:a16="http://schemas.microsoft.com/office/drawing/2014/main" val="24146488"/>
                    </a:ext>
                  </a:extLst>
                </a:gridCol>
              </a:tblGrid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Sequence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Amount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152081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7058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Made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694999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Missed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141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753812"/>
                  </a:ext>
                </a:extLst>
              </a:tr>
              <a:tr h="225213">
                <a:tc>
                  <a:txBody>
                    <a:bodyPr/>
                    <a:lstStyle/>
                    <a:p>
                      <a:r>
                        <a:rPr lang="en-US" dirty="0"/>
                        <a:t>Missed Shot – Made Shot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106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28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594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ketball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ketball presentation (widescreen).potx" id="{9F4F77B0-14F5-4E29-8ABD-409A5CCAAB31}" vid="{5A933346-38F8-42BD-BB04-877426AB4C76}"/>
    </a:ext>
  </a:extLst>
</a:theme>
</file>

<file path=ppt/theme/theme2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969</Words>
  <Application>Microsoft Office PowerPoint</Application>
  <PresentationFormat>Widescreen</PresentationFormat>
  <Paragraphs>220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Copperplate Gothic Bold</vt:lpstr>
      <vt:lpstr>Franklin Gothic Medium</vt:lpstr>
      <vt:lpstr>Impact</vt:lpstr>
      <vt:lpstr>Rockwell</vt:lpstr>
      <vt:lpstr>Wingdings</vt:lpstr>
      <vt:lpstr>Basketball 16x9</vt:lpstr>
      <vt:lpstr>Basketball’s hot hand theory analysis</vt:lpstr>
      <vt:lpstr>PowerPoint Presentation</vt:lpstr>
      <vt:lpstr>Apa itu hot hand theory?</vt:lpstr>
      <vt:lpstr>Metode analisis</vt:lpstr>
      <vt:lpstr>Ekspektasi</vt:lpstr>
      <vt:lpstr>PowerPoint Presentation</vt:lpstr>
      <vt:lpstr>Field Goal Percentage &amp; Sequence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Analisis data</vt:lpstr>
      <vt:lpstr>PowerPoint Presentation</vt:lpstr>
      <vt:lpstr>PowerPoint Presentation</vt:lpstr>
      <vt:lpstr>Analisis</vt:lpstr>
      <vt:lpstr>Kesimpulan</vt:lpstr>
      <vt:lpstr>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Basketball’s hot hand theory analysis</dc:title>
  <dc:creator>Achmad Faiz Siraj</dc:creator>
  <cp:lastModifiedBy>Achmad Faiz Siraj</cp:lastModifiedBy>
  <cp:revision>7</cp:revision>
  <dcterms:created xsi:type="dcterms:W3CDTF">2019-12-16T09:20:01Z</dcterms:created>
  <dcterms:modified xsi:type="dcterms:W3CDTF">2019-12-16T16:15:20Z</dcterms:modified>
</cp:coreProperties>
</file>